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9" r:id="rId4"/>
    <p:sldId id="303" r:id="rId5"/>
    <p:sldId id="281" r:id="rId6"/>
    <p:sldId id="261" r:id="rId7"/>
    <p:sldId id="283" r:id="rId8"/>
    <p:sldId id="262" r:id="rId9"/>
    <p:sldId id="300" r:id="rId10"/>
    <p:sldId id="297" r:id="rId11"/>
    <p:sldId id="301" r:id="rId12"/>
    <p:sldId id="302" r:id="rId13"/>
    <p:sldId id="273" r:id="rId14"/>
    <p:sldId id="305" r:id="rId15"/>
    <p:sldId id="284" r:id="rId16"/>
    <p:sldId id="285" r:id="rId17"/>
    <p:sldId id="290" r:id="rId18"/>
    <p:sldId id="288" r:id="rId19"/>
    <p:sldId id="287" r:id="rId20"/>
    <p:sldId id="289" r:id="rId21"/>
    <p:sldId id="291" r:id="rId22"/>
    <p:sldId id="292" r:id="rId23"/>
    <p:sldId id="293" r:id="rId24"/>
    <p:sldId id="294" r:id="rId25"/>
    <p:sldId id="295" r:id="rId26"/>
    <p:sldId id="296" r:id="rId27"/>
    <p:sldId id="298" r:id="rId28"/>
    <p:sldId id="268" r:id="rId29"/>
    <p:sldId id="299" r:id="rId30"/>
    <p:sldId id="279" r:id="rId31"/>
    <p:sldId id="269" r:id="rId32"/>
    <p:sldId id="263" r:id="rId33"/>
    <p:sldId id="270" r:id="rId34"/>
    <p:sldId id="280" r:id="rId35"/>
    <p:sldId id="266" r:id="rId36"/>
    <p:sldId id="271" r:id="rId37"/>
    <p:sldId id="277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C8C3E-6CA9-4F0E-9700-FAF01E3687F0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80DF-F239-49BD-A1E0-BD1BD7FF051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777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780DF-F239-49BD-A1E0-BD1BD7FF0519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33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9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7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76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89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660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71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40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423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26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40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71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72444-4024-49DF-9283-7912440325BA}" type="datetimeFigureOut">
              <a:rPr lang="pt-BR" smtClean="0"/>
              <a:pPr/>
              <a:t>12/08/2013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1F031-8E36-4E38-828D-BF7510806E4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284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br/imgres?q=cnpq&amp;hl=pt-BR&amp;biw=1280&amp;bih=855&amp;gbv=2&amp;tbm=isch&amp;tbnid=jEsaejVUzBpufM:&amp;imgrefurl=http://www.cpgss.ucg.br/home/secao.asp?id_secao=3099&amp;docid=e88fSwrciOPnuM&amp;imgurl=http://www.cpgss.ucg.br/ArquivosUpload/1/image/60anos%20CNPq_horizontal.jpg&amp;w=1707&amp;h=816&amp;ei=weZET9W0FoGgtwfzuK2aAw&amp;zoom=1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www.google.com.br/imgres?q=capes&amp;um=1&amp;hl=pt-BR&amp;sa=N&amp;biw=1280&amp;bih=855&amp;tbm=isch&amp;tbnid=-3yzg9zuR9rSyM:&amp;imgrefurl=http://www.cpgss.ucg.br/home/secao.asp?id_secao=3060&amp;docid=WCEg5nX62FbUaM&amp;imgurl=http://www.cpgss.ucg.br/ArquivosUpload/1/image/Capes-60-anos.jpg&amp;w=3160&amp;h=2778&amp;ei=EOVET6vSE4autwfuioGMAw&amp;zoom=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mailto:csfronteiras.proppg@udesc.br" TargetMode="Externa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1520" y="2543706"/>
            <a:ext cx="864096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accent1">
                    <a:lumMod val="50000"/>
                  </a:schemeClr>
                </a:solidFill>
              </a:rPr>
              <a:t>PROGRAMA</a:t>
            </a:r>
          </a:p>
          <a:p>
            <a:pPr algn="ctr"/>
            <a:endParaRPr lang="pt-BR" sz="800" b="1" dirty="0" smtClean="0"/>
          </a:p>
          <a:p>
            <a:pPr algn="ctr"/>
            <a:r>
              <a:rPr lang="pt-BR" sz="5500" b="1" dirty="0" smtClean="0">
                <a:solidFill>
                  <a:schemeClr val="accent1">
                    <a:lumMod val="50000"/>
                  </a:schemeClr>
                </a:solidFill>
              </a:rPr>
              <a:t>CIÊNCIA SEM FRONTEIRAS</a:t>
            </a:r>
            <a:endParaRPr lang="pt-BR" sz="5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Imagem 4" descr="C:\Users\Betina\Desktop\CsF_final por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434" y="476674"/>
            <a:ext cx="280706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2" y="548680"/>
            <a:ext cx="3146944" cy="136815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411760" y="6256552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AGOSTO DE 2013.</a:t>
            </a:r>
            <a:endParaRPr lang="pt-BR" sz="20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90"/>
            <a:ext cx="9144000" cy="1400944"/>
          </a:xfrm>
          <a:prstGeom prst="rect">
            <a:avLst/>
          </a:prstGeom>
        </p:spPr>
      </p:pic>
      <p:pic>
        <p:nvPicPr>
          <p:cNvPr id="1026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531" y="764706"/>
            <a:ext cx="2795647" cy="98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7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Programa Ciência sem Fronteiras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Espaço Reservado para Conteúdo 5" descr="C:\Users\Betina\Desktop\CsF_final port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27009"/>
            <a:ext cx="4536504" cy="195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795675" y="3356995"/>
            <a:ext cx="7592751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“Programa Especial de Mobilidade Internacional”</a:t>
            </a:r>
          </a:p>
          <a:p>
            <a:endParaRPr lang="pt-BR" b="1" dirty="0" smtClean="0"/>
          </a:p>
          <a:p>
            <a:r>
              <a:rPr lang="pt-BR" dirty="0">
                <a:solidFill>
                  <a:prstClr val="black"/>
                </a:solidFill>
              </a:rPr>
              <a:t>Um Programa de Bolsas de Iniciativa do </a:t>
            </a:r>
            <a:r>
              <a:rPr lang="pt-BR" dirty="0" smtClean="0">
                <a:effectLst/>
              </a:rPr>
              <a:t>Ministérios da Ciência, Tecnologia e Inovação (MCTI) e do Ministério da Educação (MEC)</a:t>
            </a:r>
            <a:endParaRPr lang="pt-BR" dirty="0" smtClean="0"/>
          </a:p>
          <a:p>
            <a:endParaRPr lang="pt-BR" sz="500" b="1" dirty="0"/>
          </a:p>
          <a:p>
            <a:endParaRPr lang="pt-BR" b="1" dirty="0" smtClean="0"/>
          </a:p>
          <a:p>
            <a:endParaRPr lang="pt-BR" b="1" dirty="0" smtClean="0"/>
          </a:p>
          <a:p>
            <a:endParaRPr lang="pt-BR" b="1" dirty="0"/>
          </a:p>
          <a:p>
            <a:endParaRPr lang="pt-BR" b="1" dirty="0" smtClean="0"/>
          </a:p>
          <a:p>
            <a:pPr algn="ctr"/>
            <a:endParaRPr lang="pt-BR" sz="500" b="1" dirty="0" smtClean="0"/>
          </a:p>
          <a:p>
            <a:pPr algn="ctr"/>
            <a:endParaRPr lang="pt-BR" sz="500" b="1" dirty="0" smtClean="0"/>
          </a:p>
          <a:p>
            <a:pPr algn="ctr"/>
            <a:r>
              <a:rPr lang="pt-BR" b="1" dirty="0" smtClean="0"/>
              <a:t>Bolsas para </a:t>
            </a:r>
            <a:r>
              <a:rPr lang="pt-BR" b="1" dirty="0"/>
              <a:t>capacitação no exterior</a:t>
            </a:r>
            <a:endParaRPr lang="pt-BR" dirty="0"/>
          </a:p>
        </p:txBody>
      </p:sp>
      <p:pic>
        <p:nvPicPr>
          <p:cNvPr id="8" name="rg_hi" descr="http://t3.gstatic.com/images?q=tbn:ANd9GcRCoeNFJGrRVGFpebTY52YWNPEO7OIfxo-0Aa3lzMtWdsRvy6OIVQ">
            <a:hlinkClick r:id="rId4"/>
          </p:cNvPr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25144"/>
            <a:ext cx="13681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rg_hi" descr="http://t2.gstatic.com/images?q=tbn:ANd9GcSNRMSJu8_Is8m8aGLPF4ZQnx5G7Kofyi5Osd3FVo0sP3C8i_Z3">
            <a:hlinkClick r:id="rId6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97152"/>
            <a:ext cx="20882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logomarca_proppg_versão6_curvas03-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6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500" b="1" dirty="0" smtClean="0"/>
              <a:t>OBJETIVOS</a:t>
            </a:r>
            <a:endParaRPr lang="pt-BR" sz="35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323528" y="1916834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</a:rPr>
              <a:t>Formação </a:t>
            </a:r>
            <a:r>
              <a:rPr lang="pt-BR" sz="2500" b="1" dirty="0">
                <a:solidFill>
                  <a:schemeClr val="accent1">
                    <a:lumMod val="50000"/>
                  </a:schemeClr>
                </a:solidFill>
              </a:rPr>
              <a:t>técnico-científica</a:t>
            </a:r>
            <a:r>
              <a:rPr lang="pt-BR" sz="2500" b="1" dirty="0"/>
              <a:t> </a:t>
            </a:r>
            <a:r>
              <a:rPr lang="pt-BR" sz="2500" dirty="0"/>
              <a:t>altamente especializada em áreas </a:t>
            </a:r>
            <a:r>
              <a:rPr lang="pt-BR" sz="2500" dirty="0" smtClean="0"/>
              <a:t>prioritárias e </a:t>
            </a:r>
            <a:r>
              <a:rPr lang="pt-BR" sz="2500" dirty="0"/>
              <a:t>estratégicas para o desenvolvimento do </a:t>
            </a:r>
            <a:r>
              <a:rPr lang="pt-BR" sz="2500" dirty="0" smtClean="0"/>
              <a:t>Brasil.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pt-BR" sz="2500" dirty="0" smtClean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pt-BR" sz="2500" b="1" dirty="0" smtClean="0">
                <a:solidFill>
                  <a:schemeClr val="tx2">
                    <a:lumMod val="75000"/>
                  </a:schemeClr>
                </a:solidFill>
              </a:rPr>
              <a:t>Aumentar a presença de pesquisadores e estudantes</a:t>
            </a:r>
            <a:r>
              <a:rPr lang="pt-BR" sz="2500" dirty="0" smtClean="0"/>
              <a:t> de vários níveis em instituições de excelência no exterior.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pt-BR" sz="2500" dirty="0" smtClean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pt-BR" sz="2500" dirty="0" smtClean="0"/>
              <a:t>Fortalecimento e expansão das iniciativas científicas, tecnológicas, de inovação e competitividade através da </a:t>
            </a:r>
            <a:r>
              <a:rPr lang="pt-BR" sz="2500" b="1" dirty="0" smtClean="0">
                <a:solidFill>
                  <a:schemeClr val="accent1">
                    <a:lumMod val="50000"/>
                  </a:schemeClr>
                </a:solidFill>
              </a:rPr>
              <a:t>mobilidade internacional</a:t>
            </a:r>
            <a:r>
              <a:rPr lang="pt-BR" sz="25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500" dirty="0" smtClean="0"/>
              <a:t>de estudantes e pesquisadores.</a:t>
            </a:r>
          </a:p>
          <a:p>
            <a:endParaRPr lang="pt-BR" sz="2000" dirty="0" smtClean="0"/>
          </a:p>
          <a:p>
            <a:pPr marL="342900" indent="-342900" algn="just">
              <a:buFont typeface="Wingdings" pitchFamily="2" charset="2"/>
              <a:buChar char="§"/>
            </a:pPr>
            <a:endParaRPr lang="pt-BR" sz="15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pt-BR" sz="1500" b="1" dirty="0" smtClean="0"/>
          </a:p>
        </p:txBody>
      </p:sp>
      <p:pic>
        <p:nvPicPr>
          <p:cNvPr id="7" name="Picture 2" descr="logomarca_proppg_versão6_curvas03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42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Programa Ciência sem Fronteiras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59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10"/>
          <p:cNvSpPr/>
          <p:nvPr/>
        </p:nvSpPr>
        <p:spPr>
          <a:xfrm>
            <a:off x="1421904" y="1196752"/>
            <a:ext cx="63184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rgbClr val="FF0000"/>
                </a:solidFill>
              </a:rPr>
              <a:t>101 </a:t>
            </a:r>
            <a:r>
              <a:rPr lang="pt-BR" sz="4400" b="1" dirty="0">
                <a:solidFill>
                  <a:srgbClr val="FF0000"/>
                </a:solidFill>
              </a:rPr>
              <a:t>mil </a:t>
            </a:r>
            <a:r>
              <a:rPr lang="pt-BR" sz="4400" b="1" dirty="0" smtClean="0">
                <a:solidFill>
                  <a:srgbClr val="FF0000"/>
                </a:solidFill>
              </a:rPr>
              <a:t>bolsas </a:t>
            </a:r>
            <a:r>
              <a:rPr lang="pt-BR" sz="3600" dirty="0" smtClean="0"/>
              <a:t>(2012-2015</a:t>
            </a:r>
            <a:r>
              <a:rPr lang="pt-BR" sz="3600" dirty="0"/>
              <a:t>)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427339"/>
              </p:ext>
            </p:extLst>
          </p:nvPr>
        </p:nvGraphicFramePr>
        <p:xfrm>
          <a:off x="1835696" y="2204864"/>
          <a:ext cx="5593682" cy="33687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17418"/>
                <a:gridCol w="2376264"/>
              </a:tblGrid>
              <a:tr h="3757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 smtClean="0">
                          <a:effectLst/>
                        </a:rPr>
                        <a:t>Modalidade</a:t>
                      </a:r>
                      <a:endParaRPr lang="pt-BR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 smtClean="0">
                          <a:effectLst/>
                        </a:rPr>
                        <a:t>Nº de Bolsas</a:t>
                      </a:r>
                      <a:endParaRPr lang="pt-BR" dirty="0" smtClean="0">
                        <a:effectLst/>
                      </a:endParaRPr>
                    </a:p>
                  </a:txBody>
                  <a:tcPr/>
                </a:tc>
              </a:tr>
              <a:tr h="375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 smtClean="0">
                          <a:solidFill>
                            <a:srgbClr val="FF0000"/>
                          </a:solidFill>
                          <a:effectLst/>
                        </a:rPr>
                        <a:t>Graduação sanduíche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 smtClean="0">
                          <a:solidFill>
                            <a:srgbClr val="FF0000"/>
                          </a:solidFill>
                          <a:effectLst/>
                        </a:rPr>
                        <a:t>27.100</a:t>
                      </a:r>
                    </a:p>
                  </a:txBody>
                  <a:tcPr/>
                </a:tc>
              </a:tr>
              <a:tr h="375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Doutorado Sanduíche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24.600</a:t>
                      </a:r>
                    </a:p>
                  </a:txBody>
                  <a:tcPr/>
                </a:tc>
              </a:tr>
              <a:tr h="375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Doutorado pleno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9.790</a:t>
                      </a:r>
                    </a:p>
                  </a:txBody>
                  <a:tcPr/>
                </a:tc>
              </a:tr>
              <a:tr h="375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Pós-Doutorado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11.560</a:t>
                      </a:r>
                    </a:p>
                  </a:txBody>
                  <a:tcPr/>
                </a:tc>
              </a:tr>
              <a:tr h="372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Estágio no Exterior (empresa)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700</a:t>
                      </a: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Jovem Talento (no Brasil)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860</a:t>
                      </a:r>
                    </a:p>
                  </a:txBody>
                  <a:tcPr/>
                </a:tc>
              </a:tr>
              <a:tr h="375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Pesquisador Visitante (no Brasil)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effectLst/>
                        </a:rPr>
                        <a:t>390</a:t>
                      </a:r>
                    </a:p>
                  </a:txBody>
                  <a:tcPr/>
                </a:tc>
              </a:tr>
              <a:tr h="375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1" dirty="0" smtClean="0">
                          <a:effectLst/>
                        </a:rPr>
                        <a:t>Total</a:t>
                      </a:r>
                      <a:endParaRPr lang="pt-BR" dirty="0" smtClean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75.000</a:t>
                      </a:r>
                      <a:endParaRPr lang="pt-BR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3" name="Retângulo 12"/>
          <p:cNvSpPr/>
          <p:nvPr/>
        </p:nvSpPr>
        <p:spPr>
          <a:xfrm>
            <a:off x="1835696" y="5805264"/>
            <a:ext cx="59059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pt-BR" sz="2800" b="1" dirty="0" smtClean="0"/>
              <a:t>26 </a:t>
            </a:r>
            <a:r>
              <a:rPr lang="pt-BR" sz="2800" b="1" dirty="0"/>
              <a:t>mil </a:t>
            </a:r>
            <a:r>
              <a:rPr lang="pt-BR" sz="2800" dirty="0" smtClean="0"/>
              <a:t>bolsas do </a:t>
            </a:r>
            <a:r>
              <a:rPr lang="pt-BR" sz="2800" dirty="0"/>
              <a:t>setor </a:t>
            </a:r>
            <a:r>
              <a:rPr lang="pt-BR" sz="2800" dirty="0" smtClean="0"/>
              <a:t>industrial</a:t>
            </a:r>
            <a:endParaRPr lang="pt-BR" sz="2800" b="1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pt-BR" sz="2800" dirty="0" smtClean="0">
                <a:solidFill>
                  <a:srgbClr val="FF0000"/>
                </a:solidFill>
              </a:rPr>
              <a:t>Custo </a:t>
            </a:r>
            <a:r>
              <a:rPr lang="pt-BR" sz="2800" dirty="0">
                <a:solidFill>
                  <a:srgbClr val="FF0000"/>
                </a:solidFill>
              </a:rPr>
              <a:t>estimado de </a:t>
            </a:r>
            <a:r>
              <a:rPr lang="pt-BR" sz="2800" b="1" dirty="0">
                <a:solidFill>
                  <a:srgbClr val="FF0000"/>
                </a:solidFill>
              </a:rPr>
              <a:t>R$ 3,6 </a:t>
            </a:r>
            <a:r>
              <a:rPr lang="pt-BR" sz="2800" b="1" dirty="0" smtClean="0">
                <a:solidFill>
                  <a:srgbClr val="FF0000"/>
                </a:solidFill>
              </a:rPr>
              <a:t>bilhões</a:t>
            </a:r>
            <a:endParaRPr lang="pt-BR" sz="2800" dirty="0">
              <a:solidFill>
                <a:srgbClr val="FF0000"/>
              </a:solidFill>
            </a:endParaRPr>
          </a:p>
        </p:txBody>
      </p:sp>
      <p:pic>
        <p:nvPicPr>
          <p:cNvPr id="9" name="Picture 2" descr="logomarca_proppg_versão6_curvas03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68" y="1052736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40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Programa Ciência sem Fronteiras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ângulo 10"/>
          <p:cNvSpPr/>
          <p:nvPr/>
        </p:nvSpPr>
        <p:spPr>
          <a:xfrm>
            <a:off x="467544" y="1486527"/>
            <a:ext cx="7110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 smtClean="0">
                <a:solidFill>
                  <a:schemeClr val="tx2">
                    <a:lumMod val="75000"/>
                  </a:schemeClr>
                </a:solidFill>
              </a:rPr>
              <a:t>Benefícios</a:t>
            </a:r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662880" y="2132856"/>
            <a:ext cx="8229600" cy="30243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pt-BR" sz="2700" dirty="0" smtClean="0"/>
              <a:t>Passagem aérea (ida e volta);</a:t>
            </a:r>
          </a:p>
          <a:p>
            <a:pPr>
              <a:buFont typeface="Wingdings" pitchFamily="2" charset="2"/>
              <a:buChar char="§"/>
            </a:pPr>
            <a:r>
              <a:rPr lang="pt-BR" sz="2700" dirty="0" smtClean="0"/>
              <a:t>Auxílio-Instalação;</a:t>
            </a:r>
          </a:p>
          <a:p>
            <a:pPr>
              <a:buFont typeface="Wingdings" pitchFamily="2" charset="2"/>
              <a:buChar char="§"/>
            </a:pPr>
            <a:r>
              <a:rPr lang="pt-BR" sz="2700" dirty="0" smtClean="0"/>
              <a:t>Mensalidade de bolsa;</a:t>
            </a:r>
          </a:p>
          <a:p>
            <a:pPr>
              <a:buFont typeface="Wingdings" pitchFamily="2" charset="2"/>
              <a:buChar char="§"/>
            </a:pPr>
            <a:r>
              <a:rPr lang="pt-BR" sz="2700" dirty="0" smtClean="0"/>
              <a:t>Seguro Saúde;</a:t>
            </a:r>
          </a:p>
          <a:p>
            <a:pPr>
              <a:buFont typeface="Wingdings" pitchFamily="2" charset="2"/>
              <a:buChar char="§"/>
            </a:pPr>
            <a:r>
              <a:rPr lang="pt-BR" sz="2700" dirty="0" smtClean="0"/>
              <a:t>Auxílio material didático;</a:t>
            </a:r>
          </a:p>
          <a:p>
            <a:pPr>
              <a:buFont typeface="Wingdings" pitchFamily="2" charset="2"/>
              <a:buChar char="§"/>
            </a:pPr>
            <a:r>
              <a:rPr lang="pt-BR" sz="2700" dirty="0"/>
              <a:t>Curso de </a:t>
            </a:r>
            <a:r>
              <a:rPr lang="pt-BR" sz="2700" dirty="0" smtClean="0"/>
              <a:t>Idiomas*</a:t>
            </a:r>
            <a:r>
              <a:rPr lang="pt-BR" sz="2500" dirty="0" smtClean="0"/>
              <a:t>    </a:t>
            </a:r>
            <a:r>
              <a:rPr lang="pt-BR" sz="1900" dirty="0" smtClean="0"/>
              <a:t> </a:t>
            </a:r>
            <a:endParaRPr lang="pt-BR" sz="1700" dirty="0"/>
          </a:p>
        </p:txBody>
      </p:sp>
      <p:sp>
        <p:nvSpPr>
          <p:cNvPr id="9" name="Retângulo 8"/>
          <p:cNvSpPr/>
          <p:nvPr/>
        </p:nvSpPr>
        <p:spPr>
          <a:xfrm>
            <a:off x="539552" y="5174322"/>
            <a:ext cx="711053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 smtClean="0">
                <a:solidFill>
                  <a:schemeClr val="tx2">
                    <a:lumMod val="75000"/>
                  </a:schemeClr>
                </a:solidFill>
              </a:rPr>
              <a:t>Duração da Bolsa</a:t>
            </a:r>
            <a:endParaRPr lang="pt-BR" sz="3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48072" y="5786100"/>
            <a:ext cx="860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pt-BR" sz="2800" dirty="0" smtClean="0"/>
              <a:t> </a:t>
            </a:r>
            <a:r>
              <a:rPr lang="pt-BR" sz="2500" dirty="0" smtClean="0"/>
              <a:t>Período da bolsa graduação-sanduíche: </a:t>
            </a:r>
            <a:r>
              <a:rPr lang="pt-BR" sz="2500" b="1" dirty="0" smtClean="0"/>
              <a:t>12 meses</a:t>
            </a:r>
            <a:endParaRPr lang="pt-BR" sz="22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14" name="Picture 2" descr="logomarca_proppg_versão6_curvas03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00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ÁREAS E TEMAS PRIORITÁRIOS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9" y="1196752"/>
            <a:ext cx="543877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71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4"/>
            <a:ext cx="5419725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ÁREAS E TEMAS PRIORITÁRIOS</a:t>
            </a:r>
            <a:endParaRPr lang="pt-BR" sz="32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8" name="Imagem 7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61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3500" b="1" dirty="0" smtClean="0"/>
              <a:t>CHAMADAS DE </a:t>
            </a:r>
            <a:br>
              <a:rPr lang="pt-BR" sz="3500" b="1" dirty="0" smtClean="0"/>
            </a:br>
            <a:r>
              <a:rPr lang="pt-BR" sz="3500" b="1" dirty="0" smtClean="0"/>
              <a:t>GRADUAÇÃO-SANDUÍCHE</a:t>
            </a:r>
            <a:endParaRPr lang="pt-BR" sz="35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467544" y="1764099"/>
            <a:ext cx="615936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Alemanha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Austrália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Áustria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Bélgica</a:t>
            </a:r>
            <a:endParaRPr lang="pt-BR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Canadá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China</a:t>
            </a:r>
            <a:endParaRPr lang="pt-BR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Coreia </a:t>
            </a:r>
            <a:r>
              <a:rPr lang="pt-BR" sz="2800" b="1" dirty="0">
                <a:solidFill>
                  <a:schemeClr val="tx2">
                    <a:lumMod val="75000"/>
                  </a:schemeClr>
                </a:solidFill>
              </a:rPr>
              <a:t>do </a:t>
            </a: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Sul</a:t>
            </a:r>
            <a:endParaRPr lang="pt-BR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Espanha</a:t>
            </a:r>
            <a:endParaRPr lang="pt-BR"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Estados Unidos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Finlândia</a:t>
            </a:r>
            <a:endParaRPr lang="pt-BR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tângulo de cantos arredondados 7"/>
          <p:cNvSpPr/>
          <p:nvPr/>
        </p:nvSpPr>
        <p:spPr>
          <a:xfrm>
            <a:off x="5580112" y="3573016"/>
            <a:ext cx="3312368" cy="50405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 smtClean="0">
                <a:solidFill>
                  <a:schemeClr val="accent1">
                    <a:lumMod val="50000"/>
                  </a:schemeClr>
                </a:solidFill>
              </a:rPr>
              <a:t>EDITAIS ENCERRADOS</a:t>
            </a:r>
            <a:endParaRPr lang="pt-BR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Picture 2" descr="logomarca_proppg_versão6_curvas03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275856" y="1764099"/>
            <a:ext cx="52565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França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Holanda</a:t>
            </a:r>
            <a:endParaRPr lang="pt-BR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Hungria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tx2">
                    <a:lumMod val="75000"/>
                  </a:schemeClr>
                </a:solidFill>
              </a:rPr>
              <a:t>Irlanda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Itália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Japão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Noruega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Nova Zelândia</a:t>
            </a:r>
            <a:endParaRPr lang="pt-BR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Portugal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Reino </a:t>
            </a:r>
            <a:r>
              <a:rPr lang="pt-BR" sz="2800" b="1" dirty="0" smtClean="0">
                <a:solidFill>
                  <a:schemeClr val="accent1">
                    <a:lumMod val="50000"/>
                  </a:schemeClr>
                </a:solidFill>
              </a:rPr>
              <a:t>Unido</a:t>
            </a:r>
            <a:endParaRPr lang="pt-BR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Suécia</a:t>
            </a:r>
            <a:endParaRPr lang="pt-BR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40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udesc.br/agencia/arquivos/4830/images/Brazilian_Presid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07504" y="5949280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Bolsistas do Programa Ciência sem Fronteiras encontram com Dilma na Escócia</a:t>
            </a:r>
          </a:p>
          <a:p>
            <a:r>
              <a:rPr lang="pt-BR" b="1" dirty="0" smtClean="0">
                <a:solidFill>
                  <a:schemeClr val="bg1"/>
                </a:solidFill>
              </a:rPr>
              <a:t>Bruna Arruda e Joice Heidemann – Curso de Agronomia (CAV/UDESC)</a:t>
            </a:r>
          </a:p>
          <a:p>
            <a:r>
              <a:rPr lang="pt-BR" b="1" dirty="0" smtClean="0">
                <a:solidFill>
                  <a:schemeClr val="bg1"/>
                </a:solidFill>
              </a:rPr>
              <a:t>University </a:t>
            </a:r>
            <a:r>
              <a:rPr lang="pt-BR" b="1" dirty="0">
                <a:solidFill>
                  <a:schemeClr val="bg1"/>
                </a:solidFill>
              </a:rPr>
              <a:t>of </a:t>
            </a:r>
            <a:r>
              <a:rPr lang="pt-BR" b="1" dirty="0" smtClean="0">
                <a:solidFill>
                  <a:schemeClr val="bg1"/>
                </a:solidFill>
              </a:rPr>
              <a:t>Dundee - Escócia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 rot="19411217">
            <a:off x="2654254" y="1828428"/>
            <a:ext cx="605009" cy="12241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17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513" y="2132856"/>
            <a:ext cx="8916131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tx2">
                    <a:lumMod val="75000"/>
                  </a:schemeClr>
                </a:solidFill>
              </a:rPr>
              <a:t>Programa Ciência sem Fronteiras</a:t>
            </a:r>
          </a:p>
          <a:p>
            <a:pPr algn="ctr"/>
            <a:endParaRPr lang="pt-BR" sz="4000" b="1" dirty="0" smtClean="0"/>
          </a:p>
          <a:p>
            <a:pPr algn="just"/>
            <a:r>
              <a:rPr lang="pt-BR" sz="4000" b="1" dirty="0" smtClean="0"/>
              <a:t>Total </a:t>
            </a:r>
            <a:r>
              <a:rPr lang="pt-BR" sz="4000" b="1" dirty="0"/>
              <a:t>de Bolsistas </a:t>
            </a:r>
            <a:r>
              <a:rPr lang="pt-BR" sz="4000" b="1" dirty="0" smtClean="0"/>
              <a:t>Contemplados:</a:t>
            </a:r>
          </a:p>
          <a:p>
            <a:pPr algn="just"/>
            <a:endParaRPr lang="pt-BR" sz="2000" b="1" dirty="0"/>
          </a:p>
          <a:p>
            <a:pPr algn="just"/>
            <a:r>
              <a:rPr lang="pt-BR" sz="3100" b="1" dirty="0">
                <a:solidFill>
                  <a:srgbClr val="FF0000"/>
                </a:solidFill>
              </a:rPr>
              <a:t>Graduação-sanduíche: </a:t>
            </a:r>
            <a:r>
              <a:rPr lang="pt-BR" sz="3100" b="1" dirty="0" smtClean="0">
                <a:solidFill>
                  <a:srgbClr val="FF0000"/>
                </a:solidFill>
              </a:rPr>
              <a:t>23.093 bolsas implementadas</a:t>
            </a:r>
          </a:p>
          <a:p>
            <a:pPr algn="just"/>
            <a:endParaRPr lang="pt-BR" sz="3600" b="1" dirty="0" smtClean="0">
              <a:solidFill>
                <a:srgbClr val="FF0000"/>
              </a:solidFill>
            </a:endParaRPr>
          </a:p>
          <a:p>
            <a:pPr algn="just"/>
            <a:endParaRPr lang="pt-BR" sz="3600" b="1" dirty="0">
              <a:solidFill>
                <a:srgbClr val="FF0000"/>
              </a:solidFill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b="1" dirty="0" smtClean="0"/>
              <a:t>CHAMADAS PÚBLICAS</a:t>
            </a:r>
            <a:br>
              <a:rPr lang="pt-BR" sz="3600" b="1" dirty="0" smtClean="0"/>
            </a:br>
            <a:r>
              <a:rPr lang="pt-BR" sz="3600" b="1" dirty="0" smtClean="0"/>
              <a:t>GRADUAÇÃO-SANDUÍCHE</a:t>
            </a:r>
            <a:r>
              <a:rPr lang="pt-BR" sz="3200" b="1" dirty="0" smtClean="0"/>
              <a:t/>
            </a:r>
            <a:br>
              <a:rPr lang="pt-BR" sz="3200" b="1" dirty="0" smtClean="0"/>
            </a:br>
            <a:endParaRPr lang="pt-BR" sz="32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8" name="Imagem 7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logomarca_proppg_versão6_curvas03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69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3999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" y="143634"/>
            <a:ext cx="91440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 smtClean="0"/>
              <a:t>Bolsas Concedidas CAPES e CNPq – Programa Ciência sem Fronteiras</a:t>
            </a:r>
            <a:endParaRPr lang="pt-BR" sz="2500" b="1" dirty="0"/>
          </a:p>
        </p:txBody>
      </p:sp>
    </p:spTree>
    <p:extLst>
      <p:ext uri="{BB962C8B-B14F-4D97-AF65-F5344CB8AC3E}">
        <p14:creationId xmlns:p14="http://schemas.microsoft.com/office/powerpoint/2010/main" val="340155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23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b="1" dirty="0" smtClean="0"/>
              <a:t>CHAMADAS PÚBLICAS</a:t>
            </a:r>
            <a:br>
              <a:rPr lang="pt-BR" sz="3600" b="1" dirty="0" smtClean="0"/>
            </a:br>
            <a:r>
              <a:rPr lang="pt-BR" sz="3600" b="1" dirty="0" smtClean="0"/>
              <a:t>GRADUAÇÃO-SANDUÍCHE</a:t>
            </a:r>
            <a:r>
              <a:rPr lang="pt-BR" sz="3200" b="1" dirty="0" smtClean="0"/>
              <a:t/>
            </a:r>
            <a:br>
              <a:rPr lang="pt-BR" sz="3200" b="1" dirty="0" smtClean="0"/>
            </a:b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504056" y="1850335"/>
            <a:ext cx="8388424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1" dirty="0" smtClean="0">
                <a:solidFill>
                  <a:schemeClr val="tx2">
                    <a:lumMod val="75000"/>
                  </a:schemeClr>
                </a:solidFill>
              </a:rPr>
              <a:t>UDESC NO MUNDO: </a:t>
            </a:r>
            <a:r>
              <a:rPr lang="pt-BR" sz="4000" b="1" u="sng" dirty="0" smtClean="0"/>
              <a:t>102 bolsistas</a:t>
            </a:r>
          </a:p>
          <a:p>
            <a:pPr algn="just"/>
            <a:endParaRPr lang="pt-BR" sz="1000" b="1" dirty="0" smtClean="0"/>
          </a:p>
          <a:p>
            <a:pPr algn="just"/>
            <a:endParaRPr lang="pt-BR" sz="1000" b="1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800" dirty="0"/>
              <a:t> </a:t>
            </a:r>
            <a:r>
              <a:rPr lang="pt-BR" sz="2500" dirty="0"/>
              <a:t>Cota Institucional </a:t>
            </a:r>
            <a:r>
              <a:rPr lang="pt-BR" sz="2500" dirty="0" smtClean="0"/>
              <a:t>(CAPES): </a:t>
            </a:r>
            <a:r>
              <a:rPr lang="pt-BR" sz="2500" dirty="0"/>
              <a:t>2011-2012</a:t>
            </a:r>
          </a:p>
          <a:p>
            <a:pPr algn="just"/>
            <a:r>
              <a:rPr lang="pt-BR" sz="2500" dirty="0"/>
              <a:t>   </a:t>
            </a:r>
            <a:r>
              <a:rPr lang="pt-BR" sz="2500" b="1" dirty="0" smtClean="0">
                <a:solidFill>
                  <a:srgbClr val="FF0000"/>
                </a:solidFill>
              </a:rPr>
              <a:t>02 </a:t>
            </a:r>
            <a:r>
              <a:rPr lang="pt-BR" sz="2500" b="1" dirty="0">
                <a:solidFill>
                  <a:srgbClr val="FF0000"/>
                </a:solidFill>
              </a:rPr>
              <a:t>cotas disponibilizadas</a:t>
            </a:r>
          </a:p>
          <a:p>
            <a:pPr algn="just"/>
            <a:endParaRPr lang="pt-BR" sz="1000" b="1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500" dirty="0" smtClean="0"/>
              <a:t> Cota Institucional (CNPq): 2011-2012</a:t>
            </a:r>
          </a:p>
          <a:p>
            <a:pPr algn="just"/>
            <a:r>
              <a:rPr lang="pt-BR" sz="2500" dirty="0" smtClean="0"/>
              <a:t>   </a:t>
            </a:r>
            <a:r>
              <a:rPr lang="pt-BR" sz="2500" b="1" dirty="0" smtClean="0">
                <a:solidFill>
                  <a:srgbClr val="FF0000"/>
                </a:solidFill>
              </a:rPr>
              <a:t>26 cotas disponibilizadas</a:t>
            </a:r>
          </a:p>
          <a:p>
            <a:pPr algn="just"/>
            <a:endParaRPr lang="pt-BR" sz="1000" b="1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500" dirty="0" smtClean="0"/>
              <a:t> Chamadas Públicas (CAPES/CNPq)</a:t>
            </a:r>
          </a:p>
          <a:p>
            <a:pPr algn="just"/>
            <a:r>
              <a:rPr lang="pt-BR" sz="2500" dirty="0" smtClean="0"/>
              <a:t>   </a:t>
            </a:r>
            <a:r>
              <a:rPr lang="pt-BR" sz="2500" b="1" dirty="0" smtClean="0">
                <a:solidFill>
                  <a:srgbClr val="FF0000"/>
                </a:solidFill>
              </a:rPr>
              <a:t>74 Bolsa Adquiridas</a:t>
            </a:r>
          </a:p>
          <a:p>
            <a:pPr algn="just"/>
            <a:endParaRPr lang="pt-BR" sz="1000" b="1" dirty="0" smtClean="0">
              <a:solidFill>
                <a:srgbClr val="FF0000"/>
              </a:solidFill>
            </a:endParaRPr>
          </a:p>
          <a:p>
            <a:pPr algn="just"/>
            <a:endParaRPr lang="pt-BR" b="1" dirty="0" smtClean="0">
              <a:solidFill>
                <a:srgbClr val="FF0000"/>
              </a:solidFill>
            </a:endParaRPr>
          </a:p>
        </p:txBody>
      </p:sp>
      <p:pic>
        <p:nvPicPr>
          <p:cNvPr id="8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2631"/>
            <a:ext cx="8496944" cy="128215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000" b="1" dirty="0" smtClean="0"/>
              <a:t>PRINCIPAIS DESTINOS ESCOLHIDOS </a:t>
            </a:r>
            <a:br>
              <a:rPr lang="pt-BR" sz="3000" b="1" dirty="0" smtClean="0"/>
            </a:br>
            <a:r>
              <a:rPr lang="pt-BR" sz="3000" b="1" dirty="0" smtClean="0"/>
              <a:t>CIÊNCIA SEM FRONTEIRAS</a:t>
            </a:r>
            <a:endParaRPr lang="pt-BR" sz="30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logomarca_proppg_versão6_curvas03-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288745"/>
              </p:ext>
            </p:extLst>
          </p:nvPr>
        </p:nvGraphicFramePr>
        <p:xfrm>
          <a:off x="1979712" y="1326976"/>
          <a:ext cx="5184576" cy="5486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360604"/>
                <a:gridCol w="1823972"/>
              </a:tblGrid>
              <a:tr h="238316"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/>
                        <a:t>PAÍS</a:t>
                      </a:r>
                      <a:r>
                        <a:rPr lang="pt-BR" sz="1200" b="1" baseline="0" dirty="0" smtClean="0"/>
                        <a:t> DE DESTINO</a:t>
                      </a:r>
                      <a:endParaRPr lang="pt-B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QUANTITATIVO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ÁFRICA</a:t>
                      </a:r>
                      <a:r>
                        <a:rPr lang="pt-BR" sz="1200" baseline="0" dirty="0" smtClean="0"/>
                        <a:t> DO SUL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ALEMANHA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6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AUSTRÁLIA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6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CANADÁ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10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CORÉIA</a:t>
                      </a:r>
                      <a:r>
                        <a:rPr lang="pt-BR" sz="1200" baseline="0" dirty="0" smtClean="0"/>
                        <a:t>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DINAMARCA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ESCÓCIA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ESPANHA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12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b="1" dirty="0" smtClean="0">
                          <a:solidFill>
                            <a:srgbClr val="FF0000"/>
                          </a:solidFill>
                        </a:rPr>
                        <a:t>ESTADOS UNIDOS</a:t>
                      </a:r>
                      <a:endParaRPr lang="pt-BR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pt-BR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FRANÇA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8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HOLANDA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2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HUNGRIA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7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IRLANDA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6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ITÁLIA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6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PORTUGAL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6</a:t>
                      </a:r>
                      <a:endParaRPr lang="pt-BR" sz="1200" dirty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REINO UNIDO</a:t>
                      </a:r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 smtClean="0"/>
                        <a:t>8</a:t>
                      </a:r>
                      <a:endParaRPr lang="pt-BR" sz="1200" dirty="0" smtClean="0"/>
                    </a:p>
                  </a:txBody>
                  <a:tcPr/>
                </a:tc>
              </a:tr>
              <a:tr h="238316">
                <a:tc>
                  <a:txBody>
                    <a:bodyPr/>
                    <a:lstStyle/>
                    <a:p>
                      <a:r>
                        <a:rPr lang="pt-BR" sz="1200" b="1" dirty="0" smtClean="0"/>
                        <a:t>TOTAL</a:t>
                      </a:r>
                      <a:endParaRPr lang="pt-B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1" dirty="0" smtClean="0"/>
                        <a:t>102</a:t>
                      </a:r>
                      <a:endParaRPr lang="pt-BR" sz="1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66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725"/>
            <a:ext cx="9144000" cy="6865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2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" y="260648"/>
            <a:ext cx="9143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 smtClean="0"/>
              <a:t>CONCORDIA UNIVERSITY - CANADÁ</a:t>
            </a:r>
            <a:endParaRPr lang="pt-BR" sz="4500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5338"/>
            <a:ext cx="9144000" cy="504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2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32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82728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09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47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11830051" cy="757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56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-27384"/>
            <a:ext cx="9143999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982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309321"/>
            <a:ext cx="4896544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87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pt-BR" sz="4500" b="1" dirty="0" smtClean="0"/>
              <a:t>UNIVERSITY OF SYDNEY - AUSTRÁLIA</a:t>
            </a:r>
            <a:endParaRPr lang="pt-BR" sz="45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" y="1551726"/>
            <a:ext cx="9138927" cy="4613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764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09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156095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90"/>
            <a:ext cx="9144000" cy="2225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41" y="4646860"/>
            <a:ext cx="9161541" cy="2211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2739"/>
            <a:ext cx="2987824" cy="22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2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2"/>
            <a:ext cx="9144000" cy="6888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20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3528" y="2583197"/>
            <a:ext cx="86409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800" b="1" dirty="0" smtClean="0"/>
          </a:p>
          <a:p>
            <a:pPr algn="ctr"/>
            <a:r>
              <a:rPr lang="pt-BR" sz="5500" b="1" dirty="0" smtClean="0">
                <a:solidFill>
                  <a:schemeClr val="accent1">
                    <a:lumMod val="50000"/>
                  </a:schemeClr>
                </a:solidFill>
              </a:rPr>
              <a:t>CANDIDATURA DO BOLSISTA</a:t>
            </a:r>
            <a:endParaRPr lang="pt-BR" sz="5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Imagem 4" descr="C:\Users\Betina\Desktop\CsF_final por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434" y="476674"/>
            <a:ext cx="280706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4" y="548680"/>
            <a:ext cx="3146944" cy="136815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90"/>
            <a:ext cx="9144000" cy="1400944"/>
          </a:xfrm>
          <a:prstGeom prst="rect">
            <a:avLst/>
          </a:prstGeom>
        </p:spPr>
      </p:pic>
      <p:pic>
        <p:nvPicPr>
          <p:cNvPr id="7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531" y="764706"/>
            <a:ext cx="2795647" cy="98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9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REQUISITOS DE CANDIDATURA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395536" y="1556792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800" dirty="0" smtClean="0"/>
              <a:t> </a:t>
            </a:r>
            <a:r>
              <a:rPr lang="pt-BR" sz="2600" dirty="0" smtClean="0"/>
              <a:t>Estar matriculado em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curso de nível superior nas áreas e temas prioritários</a:t>
            </a:r>
            <a:r>
              <a:rPr lang="pt-BR" sz="2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e </a:t>
            </a:r>
            <a:r>
              <a:rPr lang="pt-BR" sz="2600" dirty="0" smtClean="0"/>
              <a:t>ter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nacionalidade brasileira;</a:t>
            </a:r>
          </a:p>
          <a:p>
            <a:pPr algn="just"/>
            <a:endParaRPr lang="pt-BR" sz="1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600" dirty="0" smtClean="0"/>
              <a:t> Ter </a:t>
            </a:r>
            <a:r>
              <a:rPr lang="pt-BR" sz="2600" dirty="0"/>
              <a:t>obtido nota no </a:t>
            </a:r>
            <a:r>
              <a:rPr lang="pt-BR" sz="2600" dirty="0" smtClean="0"/>
              <a:t>ENEM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igual </a:t>
            </a:r>
            <a:r>
              <a:rPr lang="pt-BR" sz="2600" b="1" dirty="0">
                <a:solidFill>
                  <a:schemeClr val="tx2">
                    <a:lumMod val="75000"/>
                  </a:schemeClr>
                </a:solidFill>
              </a:rPr>
              <a:t>ou superior a 600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pontos</a:t>
            </a:r>
            <a:r>
              <a:rPr lang="pt-BR" sz="2600" dirty="0"/>
              <a:t>, em exames realizados a partir de 2009;</a:t>
            </a:r>
            <a:endParaRPr lang="pt-BR" sz="2600" dirty="0" smtClean="0"/>
          </a:p>
          <a:p>
            <a:pPr algn="just">
              <a:buFont typeface="Wingdings" pitchFamily="2" charset="2"/>
              <a:buChar char="§"/>
            </a:pPr>
            <a:endParaRPr lang="pt-BR" sz="1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pt-BR" sz="2600" dirty="0" smtClean="0"/>
              <a:t> Ter integralizado no mínimo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20% e, no máximo, 90% do currículo</a:t>
            </a:r>
            <a:r>
              <a:rPr lang="pt-BR" sz="2600" b="1" dirty="0" smtClean="0"/>
              <a:t> </a:t>
            </a:r>
            <a:r>
              <a:rPr lang="pt-BR" sz="2600" dirty="0" smtClean="0"/>
              <a:t>previsto para seu curso, no momento do início previsto da viagem de estudos;</a:t>
            </a:r>
          </a:p>
          <a:p>
            <a:pPr algn="just">
              <a:buFont typeface="Wingdings" pitchFamily="2" charset="2"/>
              <a:buChar char="§"/>
            </a:pPr>
            <a:endParaRPr lang="pt-BR" sz="1200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600" dirty="0" smtClean="0"/>
              <a:t> Apresentar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perfil de aluno de excelência, baseado no bom </a:t>
            </a:r>
            <a:r>
              <a:rPr lang="pt-BR" sz="2600" dirty="0" smtClean="0"/>
              <a:t>desempenho acadêmico, segundo critérios da IES;</a:t>
            </a:r>
          </a:p>
          <a:p>
            <a:pPr algn="just">
              <a:buFont typeface="Wingdings" pitchFamily="2" charset="2"/>
              <a:buChar char="§"/>
            </a:pPr>
            <a:endParaRPr lang="pt-BR" sz="1200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600" dirty="0" smtClean="0"/>
              <a:t> Apresentar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proficiência na língua estrangeira</a:t>
            </a:r>
            <a:r>
              <a:rPr lang="pt-BR" sz="2600" dirty="0" smtClean="0"/>
              <a:t> conforme determinação de cada chamada pública.</a:t>
            </a:r>
          </a:p>
        </p:txBody>
      </p:sp>
      <p:pic>
        <p:nvPicPr>
          <p:cNvPr id="7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8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9143999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9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sz="3200" b="1" dirty="0" smtClean="0"/>
              <a:t>REQUISITOS PARA HOMOLOGAÇÃO </a:t>
            </a:r>
            <a:br>
              <a:rPr lang="pt-BR" sz="3200" b="1" dirty="0" smtClean="0"/>
            </a:br>
            <a:r>
              <a:rPr lang="pt-BR" sz="3200" b="1" dirty="0" smtClean="0"/>
              <a:t>DA CANDIDATURA PELA UDESC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395536" y="1733902"/>
            <a:ext cx="835292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pt-BR" sz="2600" dirty="0" smtClean="0"/>
              <a:t> Possuir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Média das disciplinas curriculares cursadas igual ou superior a 7,0 (sete),</a:t>
            </a:r>
            <a:r>
              <a:rPr lang="pt-BR" sz="2600" dirty="0" smtClean="0"/>
              <a:t> conforme registrado no Sistema Acadêmico de Graduação no momento da homologação da candidatura;</a:t>
            </a:r>
          </a:p>
          <a:p>
            <a:pPr algn="just">
              <a:buFont typeface="Wingdings" pitchFamily="2" charset="2"/>
              <a:buChar char="§"/>
            </a:pPr>
            <a:endParaRPr lang="pt-BR" sz="2600" dirty="0" smtClean="0"/>
          </a:p>
          <a:p>
            <a:pPr algn="just">
              <a:buFont typeface="Wingdings" pitchFamily="2" charset="2"/>
              <a:buChar char="§"/>
            </a:pPr>
            <a:endParaRPr lang="pt-BR" sz="2000" dirty="0"/>
          </a:p>
          <a:p>
            <a:pPr algn="just">
              <a:buFont typeface="Wingdings" pitchFamily="2" charset="2"/>
              <a:buChar char="§"/>
            </a:pPr>
            <a:r>
              <a:rPr lang="pt-BR" sz="2600" dirty="0"/>
              <a:t> </a:t>
            </a:r>
            <a:r>
              <a:rPr lang="pt-BR" sz="2600" dirty="0" smtClean="0"/>
              <a:t>Apresentar no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máximo 03 (três) reprovações</a:t>
            </a:r>
            <a:r>
              <a:rPr lang="pt-BR" sz="2600" dirty="0" smtClean="0"/>
              <a:t>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por nota </a:t>
            </a:r>
            <a:r>
              <a:rPr lang="pt-BR" sz="2600" dirty="0" smtClean="0"/>
              <a:t>em todo período letivo do curso;</a:t>
            </a:r>
          </a:p>
          <a:p>
            <a:pPr algn="just">
              <a:buFont typeface="Wingdings" pitchFamily="2" charset="2"/>
              <a:buChar char="§"/>
            </a:pPr>
            <a:endParaRPr lang="pt-BR" sz="2600" dirty="0" smtClean="0"/>
          </a:p>
          <a:p>
            <a:pPr algn="just">
              <a:buFont typeface="Wingdings" pitchFamily="2" charset="2"/>
              <a:buChar char="§"/>
            </a:pPr>
            <a:endParaRPr lang="pt-BR" sz="2000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600" dirty="0" smtClean="0"/>
              <a:t> Apresentar no </a:t>
            </a:r>
            <a:r>
              <a:rPr lang="pt-BR" sz="2600" b="1" dirty="0" smtClean="0">
                <a:solidFill>
                  <a:schemeClr val="tx2">
                    <a:lumMod val="75000"/>
                  </a:schemeClr>
                </a:solidFill>
              </a:rPr>
              <a:t>máximo 01 (uma) reprovação por FI </a:t>
            </a:r>
            <a:r>
              <a:rPr lang="pt-BR" sz="2600" dirty="0" smtClean="0"/>
              <a:t>(frequência insuficiente) </a:t>
            </a:r>
            <a:r>
              <a:rPr lang="pt-BR" sz="2600" dirty="0"/>
              <a:t>em todo período letivo do </a:t>
            </a:r>
            <a:r>
              <a:rPr lang="pt-BR" sz="2600" dirty="0" smtClean="0"/>
              <a:t>curso.</a:t>
            </a:r>
          </a:p>
          <a:p>
            <a:pPr algn="just">
              <a:buFont typeface="Wingdings" pitchFamily="2" charset="2"/>
              <a:buChar char="§"/>
            </a:pPr>
            <a:endParaRPr lang="pt-BR" sz="1000" dirty="0" smtClean="0"/>
          </a:p>
        </p:txBody>
      </p:sp>
      <p:pic>
        <p:nvPicPr>
          <p:cNvPr id="7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96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PROCESSO DE INSCRIÇÃO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467544" y="1416835"/>
            <a:ext cx="835292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endParaRPr lang="pt-BR" sz="1500" b="1" dirty="0"/>
          </a:p>
        </p:txBody>
      </p:sp>
      <p:sp>
        <p:nvSpPr>
          <p:cNvPr id="6" name="Retângulo 5"/>
          <p:cNvSpPr/>
          <p:nvPr/>
        </p:nvSpPr>
        <p:spPr>
          <a:xfrm>
            <a:off x="359024" y="1381121"/>
            <a:ext cx="8461448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500" b="1" dirty="0" smtClean="0">
                <a:solidFill>
                  <a:schemeClr val="tx2">
                    <a:lumMod val="75000"/>
                  </a:schemeClr>
                </a:solidFill>
              </a:rPr>
              <a:t>ETAPA 1</a:t>
            </a:r>
          </a:p>
          <a:p>
            <a:pPr algn="just"/>
            <a:endParaRPr lang="pt-BR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/>
              <a:t> O candidato deverá se inscrever, conforme chamada pública de seu interesse, no </a:t>
            </a:r>
            <a:r>
              <a:rPr lang="pt-BR" sz="2400" b="1" dirty="0" smtClean="0"/>
              <a:t>site do Programa Ciência sem Fronteiras</a:t>
            </a:r>
            <a:r>
              <a:rPr lang="pt-BR" sz="2400" dirty="0" smtClean="0"/>
              <a:t>, por meio do </a:t>
            </a:r>
            <a:r>
              <a:rPr lang="pt-BR" sz="2400" b="1" dirty="0" smtClean="0"/>
              <a:t>Formulário </a:t>
            </a:r>
            <a:r>
              <a:rPr lang="pt-BR" sz="2400" b="1" i="1" dirty="0" smtClean="0"/>
              <a:t>on-line</a:t>
            </a:r>
          </a:p>
          <a:p>
            <a:pPr algn="just"/>
            <a:endParaRPr lang="pt-BR" sz="2000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/>
              <a:t> O candidato deverá anexar a seguinte documentação:</a:t>
            </a:r>
          </a:p>
          <a:p>
            <a:pPr algn="just"/>
            <a:endParaRPr lang="pt-BR" sz="2000" dirty="0" smtClean="0"/>
          </a:p>
          <a:p>
            <a:pPr marL="457200" indent="-457200" algn="just"/>
            <a:r>
              <a:rPr lang="pt-BR" sz="2400" b="1" dirty="0" smtClean="0"/>
              <a:t>a) Histórico Escolar de Graduação;</a:t>
            </a:r>
          </a:p>
          <a:p>
            <a:pPr marL="457200" indent="-457200" algn="just">
              <a:buAutoNum type="alphaLcParenR"/>
            </a:pPr>
            <a:endParaRPr lang="pt-BR" sz="1000" b="1" dirty="0" smtClean="0"/>
          </a:p>
          <a:p>
            <a:pPr algn="just"/>
            <a:r>
              <a:rPr lang="pt-BR" sz="2400" b="1" dirty="0" smtClean="0"/>
              <a:t>b) Comprovante do teste de proficiência ou de agendamento de realização do teste até a data indicada na Chamada;</a:t>
            </a:r>
          </a:p>
          <a:p>
            <a:pPr algn="just"/>
            <a:endParaRPr lang="pt-BR" sz="1000" b="1" dirty="0"/>
          </a:p>
          <a:p>
            <a:pPr algn="just"/>
            <a:r>
              <a:rPr lang="pt-BR" sz="2400" b="1" dirty="0" smtClean="0"/>
              <a:t>c) Certificado ou Comprovante de Premiação Científica, quando possuir.</a:t>
            </a:r>
          </a:p>
        </p:txBody>
      </p:sp>
      <p:pic>
        <p:nvPicPr>
          <p:cNvPr id="8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Programa Ciência sem Fronteiras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6"/>
            <a:ext cx="9144000" cy="515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687517" y="6310481"/>
            <a:ext cx="583681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100" b="1" dirty="0" smtClean="0">
                <a:solidFill>
                  <a:schemeClr val="tx2">
                    <a:lumMod val="75000"/>
                  </a:schemeClr>
                </a:solidFill>
              </a:rPr>
              <a:t>http://www.cienciasemfronteiras.gov.br/web/csf</a:t>
            </a:r>
            <a:endParaRPr lang="pt-BR" sz="21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1" y="1052736"/>
            <a:ext cx="830107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6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PROCESSO DE INSCRIÇÃO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467544" y="1416835"/>
            <a:ext cx="835292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endParaRPr lang="pt-BR" sz="1500" b="1" dirty="0"/>
          </a:p>
        </p:txBody>
      </p:sp>
      <p:sp>
        <p:nvSpPr>
          <p:cNvPr id="6" name="Retângulo 5"/>
          <p:cNvSpPr/>
          <p:nvPr/>
        </p:nvSpPr>
        <p:spPr>
          <a:xfrm>
            <a:off x="107504" y="1411318"/>
            <a:ext cx="9036496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3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pt-BR" sz="4500" b="1" dirty="0" smtClean="0">
                <a:solidFill>
                  <a:schemeClr val="tx2">
                    <a:lumMod val="75000"/>
                  </a:schemeClr>
                </a:solidFill>
              </a:rPr>
              <a:t> ETAPA 2</a:t>
            </a:r>
          </a:p>
          <a:p>
            <a:endParaRPr lang="pt-BR" sz="1000" b="1" dirty="0" smtClean="0"/>
          </a:p>
          <a:p>
            <a:r>
              <a:rPr lang="pt-BR" sz="2100" b="1" dirty="0" smtClean="0"/>
              <a:t>ENCAMINHAR PARA PRÓ-REITORIA DE PESQUISA E PÓS-GRADUAÇÃO/UDESC-SC</a:t>
            </a:r>
          </a:p>
          <a:p>
            <a:endParaRPr lang="pt-BR" sz="2200" b="1" dirty="0" smtClean="0"/>
          </a:p>
          <a:p>
            <a:r>
              <a:rPr lang="pt-BR" sz="2200" dirty="0" smtClean="0"/>
              <a:t>a) Ficha de inscrição preenchida; (Cópia do </a:t>
            </a:r>
            <a:r>
              <a:rPr lang="pt-BR" sz="2200" i="1" dirty="0" smtClean="0"/>
              <a:t>Formulário On-line</a:t>
            </a:r>
            <a:r>
              <a:rPr lang="pt-BR" sz="2200" dirty="0" smtClean="0"/>
              <a:t>)</a:t>
            </a:r>
          </a:p>
          <a:p>
            <a:pPr algn="just"/>
            <a:r>
              <a:rPr lang="pt-BR" sz="1000" dirty="0"/>
              <a:t> </a:t>
            </a:r>
            <a:r>
              <a:rPr lang="pt-BR" sz="1000" dirty="0" smtClean="0"/>
              <a:t>         </a:t>
            </a:r>
          </a:p>
          <a:p>
            <a:r>
              <a:rPr lang="pt-BR" sz="2200" dirty="0" smtClean="0"/>
              <a:t>b) Cópia do Histórico escolar emitido pela secretaria acadêmica do centro;</a:t>
            </a:r>
          </a:p>
          <a:p>
            <a:endParaRPr lang="pt-BR" sz="1000" dirty="0" smtClean="0"/>
          </a:p>
          <a:p>
            <a:r>
              <a:rPr lang="pt-BR" sz="2200" dirty="0" smtClean="0"/>
              <a:t>c) Cópia de documento de identidade brasileiro;</a:t>
            </a:r>
          </a:p>
          <a:p>
            <a:endParaRPr lang="pt-BR" sz="1000" dirty="0" smtClean="0"/>
          </a:p>
          <a:p>
            <a:r>
              <a:rPr lang="pt-BR" sz="2200" dirty="0" smtClean="0"/>
              <a:t>d) Declaração de permanência no Brasil (Anexo 1).</a:t>
            </a:r>
          </a:p>
          <a:p>
            <a:endParaRPr lang="pt-BR" b="1" dirty="0" smtClean="0"/>
          </a:p>
          <a:p>
            <a:r>
              <a:rPr lang="pt-BR" b="1" dirty="0" smtClean="0"/>
              <a:t>Entrega da documentação:</a:t>
            </a:r>
          </a:p>
          <a:p>
            <a:endParaRPr lang="pt-BR" sz="1000" dirty="0" smtClean="0"/>
          </a:p>
          <a:p>
            <a:pPr algn="just"/>
            <a:r>
              <a:rPr lang="pt-BR" b="1" i="1" dirty="0" smtClean="0"/>
              <a:t>Os documentos comprobatórios deverão ser enviados em formato PDF somente para o endereço eletrônico </a:t>
            </a:r>
            <a:r>
              <a:rPr lang="pt-BR" sz="2200" b="1" dirty="0" smtClean="0">
                <a:hlinkClick r:id="rId5"/>
              </a:rPr>
              <a:t>csfronteiras.proppg@udesc.br</a:t>
            </a:r>
            <a:r>
              <a:rPr lang="pt-BR" b="1" dirty="0" smtClean="0"/>
              <a:t>, dentro dos prazos estabelecidos</a:t>
            </a:r>
            <a:r>
              <a:rPr lang="pt-BR" b="1" i="1" dirty="0" smtClean="0"/>
              <a:t>, com confirmação de recebimento.</a:t>
            </a:r>
            <a:endParaRPr lang="pt-BR" b="1" dirty="0" smtClean="0"/>
          </a:p>
        </p:txBody>
      </p:sp>
      <p:pic>
        <p:nvPicPr>
          <p:cNvPr id="8" name="Picture 2" descr="logomarca_proppg_versão6_curvas03-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1" y="1052737"/>
            <a:ext cx="830107" cy="29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Programa Ciência sem Fronteiras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80" y="1844824"/>
            <a:ext cx="870720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lipse 10"/>
          <p:cNvSpPr/>
          <p:nvPr/>
        </p:nvSpPr>
        <p:spPr>
          <a:xfrm>
            <a:off x="2555776" y="4797153"/>
            <a:ext cx="4968552" cy="7920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49" y="1052737"/>
            <a:ext cx="830107" cy="29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977363" y="1126486"/>
            <a:ext cx="870720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500" b="1" dirty="0" smtClean="0">
                <a:solidFill>
                  <a:schemeClr val="tx2">
                    <a:lumMod val="75000"/>
                  </a:schemeClr>
                </a:solidFill>
              </a:rPr>
              <a:t>LINK DE ACESSO: www.udesc.br/proppg</a:t>
            </a:r>
            <a:endParaRPr lang="pt-BR" sz="35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Programa Ciência sem Fronteiras</a:t>
            </a:r>
            <a:endParaRPr lang="pt-BR" sz="3200" b="1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14" name="Imagem 13" descr="C:\Users\Betina\Desktop\CsF_final por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6"/>
            <a:ext cx="8640960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93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/>
              <a:t>PROCESSO DE INSCRIÇÃO</a:t>
            </a:r>
            <a:endParaRPr lang="pt-BR" sz="32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467544" y="1416835"/>
            <a:ext cx="835292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endParaRPr lang="pt-BR" sz="1500" b="1" dirty="0"/>
          </a:p>
        </p:txBody>
      </p:sp>
      <p:sp>
        <p:nvSpPr>
          <p:cNvPr id="6" name="Retângulo 5"/>
          <p:cNvSpPr/>
          <p:nvPr/>
        </p:nvSpPr>
        <p:spPr>
          <a:xfrm>
            <a:off x="288032" y="1665091"/>
            <a:ext cx="8676456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500" b="1" dirty="0" smtClean="0">
                <a:solidFill>
                  <a:schemeClr val="tx2">
                    <a:lumMod val="75000"/>
                  </a:schemeClr>
                </a:solidFill>
              </a:rPr>
              <a:t>ETAPA 3</a:t>
            </a:r>
          </a:p>
          <a:p>
            <a:pPr algn="just"/>
            <a:endParaRPr lang="pt-BR" b="1" dirty="0" smtClean="0"/>
          </a:p>
          <a:p>
            <a:pPr algn="just"/>
            <a:endParaRPr lang="pt-BR" sz="1000" b="1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/>
              <a:t> Após pré-seleção pela IES e pelo Programa Ciência sem Fronteiras, o candidato </a:t>
            </a:r>
            <a:r>
              <a:rPr lang="pt-BR" sz="2400" b="1" dirty="0" smtClean="0"/>
              <a:t>deverá se inscrever nos formulários eletrônicos a serem disponibilizados pelo parceiro estrangeiro, em período indicado em </a:t>
            </a:r>
            <a:r>
              <a:rPr lang="pt-BR" sz="2400" dirty="0" smtClean="0"/>
              <a:t>cada Chamada</a:t>
            </a:r>
          </a:p>
          <a:p>
            <a:pPr algn="just"/>
            <a:endParaRPr lang="pt-BR" sz="2400" dirty="0" smtClean="0"/>
          </a:p>
          <a:p>
            <a:pPr algn="just">
              <a:buFont typeface="Wingdings" pitchFamily="2" charset="2"/>
              <a:buChar char="§"/>
            </a:pPr>
            <a:r>
              <a:rPr lang="pt-BR" sz="2400" dirty="0" smtClean="0"/>
              <a:t> O não cumprimento dessa exigência acarretará o cancelamento da candidatura</a:t>
            </a:r>
            <a:endParaRPr lang="pt-BR" b="1" dirty="0" smtClean="0"/>
          </a:p>
        </p:txBody>
      </p:sp>
      <p:pic>
        <p:nvPicPr>
          <p:cNvPr id="8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496944" cy="8501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pt-BR" sz="3200" b="1" dirty="0" smtClean="0">
                <a:latin typeface="+mn-lt"/>
              </a:rPr>
              <a:t>CONTATOS</a:t>
            </a:r>
            <a:endParaRPr lang="pt-BR" sz="3200" b="1" dirty="0">
              <a:latin typeface="+mn-l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260648"/>
            <a:ext cx="1510921" cy="864096"/>
          </a:xfrm>
          <a:prstGeom prst="rect">
            <a:avLst/>
          </a:prstGeom>
        </p:spPr>
      </p:pic>
      <p:pic>
        <p:nvPicPr>
          <p:cNvPr id="5" name="Imagem 4" descr="C:\Users\Betina\Desktop\CsF_final por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562" y="260648"/>
            <a:ext cx="15109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467544" y="1416835"/>
            <a:ext cx="835292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endParaRPr lang="pt-BR" sz="1500" b="1" dirty="0"/>
          </a:p>
        </p:txBody>
      </p:sp>
      <p:sp>
        <p:nvSpPr>
          <p:cNvPr id="6" name="Retângulo 5"/>
          <p:cNvSpPr/>
          <p:nvPr/>
        </p:nvSpPr>
        <p:spPr>
          <a:xfrm>
            <a:off x="323528" y="1556794"/>
            <a:ext cx="8676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PRÓ-REITORIA DE PESQUISA E PÓS-GRADUAÇÃO</a:t>
            </a:r>
          </a:p>
          <a:p>
            <a:pPr algn="ctr"/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PROPPG/UDESC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907704" y="2831446"/>
            <a:ext cx="8136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 smtClean="0"/>
              <a:t>Prof. André Luiz de Oliveira </a:t>
            </a:r>
            <a:endParaRPr lang="pt-BR" sz="2800" dirty="0" smtClean="0"/>
          </a:p>
          <a:p>
            <a:pPr algn="just"/>
            <a:r>
              <a:rPr lang="pt-BR" sz="2400" dirty="0" smtClean="0"/>
              <a:t>Coordenador Institucional do Programa CsFronteiras</a:t>
            </a:r>
          </a:p>
          <a:p>
            <a:pPr algn="just"/>
            <a:r>
              <a:rPr lang="pt-BR" sz="2400" dirty="0" smtClean="0"/>
              <a:t>Telefone: (48) 3321-8067</a:t>
            </a:r>
          </a:p>
          <a:p>
            <a:pPr algn="just"/>
            <a:endParaRPr lang="pt-BR" sz="2200" b="1" dirty="0" smtClean="0"/>
          </a:p>
          <a:p>
            <a:pPr algn="just"/>
            <a:r>
              <a:rPr lang="pt-BR" sz="2800" b="1" dirty="0" smtClean="0"/>
              <a:t>Fabrício Devenz </a:t>
            </a:r>
            <a:endParaRPr lang="pt-BR" sz="2800" dirty="0" smtClean="0"/>
          </a:p>
          <a:p>
            <a:pPr algn="just"/>
            <a:r>
              <a:rPr lang="pt-BR" sz="2400" dirty="0" smtClean="0"/>
              <a:t>Técnico Administrativo </a:t>
            </a:r>
          </a:p>
          <a:p>
            <a:pPr algn="just"/>
            <a:r>
              <a:rPr lang="pt-BR" sz="2400" dirty="0" smtClean="0"/>
              <a:t>Telefone: (48) 3321-8064</a:t>
            </a:r>
          </a:p>
          <a:p>
            <a:pPr algn="just"/>
            <a:endParaRPr lang="pt-BR" sz="2200" dirty="0" smtClean="0"/>
          </a:p>
          <a:p>
            <a:pPr algn="just"/>
            <a:r>
              <a:rPr lang="pt-BR" sz="2800" b="1" dirty="0" smtClean="0"/>
              <a:t>E-mail: </a:t>
            </a:r>
            <a:r>
              <a:rPr lang="pt-BR" sz="2800" b="1" dirty="0" smtClean="0">
                <a:solidFill>
                  <a:srgbClr val="FF0000"/>
                </a:solidFill>
              </a:rPr>
              <a:t>csfronteiras.proppg@udesc.br</a:t>
            </a:r>
            <a:r>
              <a:rPr lang="pt-BR" sz="2800" b="1" dirty="0" smtClean="0"/>
              <a:t> </a:t>
            </a:r>
          </a:p>
        </p:txBody>
      </p:sp>
      <p:pic>
        <p:nvPicPr>
          <p:cNvPr id="10" name="Picture 2" descr="logomarca_proppg_versão6_curvas03-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70" y="1052737"/>
            <a:ext cx="8173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7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857</Words>
  <Application>Microsoft Office PowerPoint</Application>
  <PresentationFormat>Apresentação na tela (4:3)</PresentationFormat>
  <Paragraphs>225</Paragraphs>
  <Slides>37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Tema do Office</vt:lpstr>
      <vt:lpstr>Apresentação do PowerPoint</vt:lpstr>
      <vt:lpstr>Programa Ciência sem Fronteiras</vt:lpstr>
      <vt:lpstr>OBJETIVOS</vt:lpstr>
      <vt:lpstr>Programa Ciência sem Fronteiras</vt:lpstr>
      <vt:lpstr>Programa Ciência sem Fronteiras</vt:lpstr>
      <vt:lpstr>ÁREAS E TEMAS PRIORITÁRIOS</vt:lpstr>
      <vt:lpstr>ÁREAS E TEMAS PRIORITÁRIOS</vt:lpstr>
      <vt:lpstr>CHAMADAS DE  GRADUAÇÃO-SANDUÍCHE</vt:lpstr>
      <vt:lpstr>Apresentação do PowerPoint</vt:lpstr>
      <vt:lpstr> CHAMADAS PÚBLICAS GRADUAÇÃO-SANDUÍCHE </vt:lpstr>
      <vt:lpstr>Apresentação do PowerPoint</vt:lpstr>
      <vt:lpstr>Apresentação do PowerPoint</vt:lpstr>
      <vt:lpstr> CHAMADAS PÚBLICAS GRADUAÇÃO-SANDUÍCHE </vt:lpstr>
      <vt:lpstr>PRINCIPAIS DESTINOS ESCOLHIDOS  CIÊNCIA SEM FRONTEIRAS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UNIVERSITY OF SYDNEY - AUSTRÁLIA</vt:lpstr>
      <vt:lpstr>Apresentação do PowerPoint</vt:lpstr>
      <vt:lpstr>Apresentação do PowerPoint</vt:lpstr>
      <vt:lpstr>Apresentação do PowerPoint</vt:lpstr>
      <vt:lpstr>Apresentação do PowerPoint</vt:lpstr>
      <vt:lpstr>REQUISITOS DE CANDIDATURA</vt:lpstr>
      <vt:lpstr>Apresentação do PowerPoint</vt:lpstr>
      <vt:lpstr>REQUISITOS PARA HOMOLOGAÇÃO  DA CANDIDATURA PELA UDESC</vt:lpstr>
      <vt:lpstr>PROCESSO DE INSCRIÇÃO</vt:lpstr>
      <vt:lpstr>Programa Ciência sem Fronteiras</vt:lpstr>
      <vt:lpstr>PROCESSO DE INSCRIÇÃO</vt:lpstr>
      <vt:lpstr>Programa Ciência sem Fronteiras</vt:lpstr>
      <vt:lpstr>Programa Ciência sem Fronteiras</vt:lpstr>
      <vt:lpstr>PROCESSO DE INSCRIÇÃO</vt:lpstr>
      <vt:lpstr>CONTATOS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Fabricio Devenz</dc:creator>
  <cp:lastModifiedBy>Fabricio Devenz</cp:lastModifiedBy>
  <cp:revision>99</cp:revision>
  <dcterms:created xsi:type="dcterms:W3CDTF">2012-05-15T19:00:02Z</dcterms:created>
  <dcterms:modified xsi:type="dcterms:W3CDTF">2013-08-12T17:45:02Z</dcterms:modified>
</cp:coreProperties>
</file>