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3"/>
  </p:notesMasterIdLst>
  <p:sldIdLst>
    <p:sldId id="261" r:id="rId2"/>
    <p:sldId id="272" r:id="rId3"/>
    <p:sldId id="264" r:id="rId4"/>
    <p:sldId id="277" r:id="rId5"/>
    <p:sldId id="278" r:id="rId6"/>
    <p:sldId id="273" r:id="rId7"/>
    <p:sldId id="274" r:id="rId8"/>
    <p:sldId id="275" r:id="rId9"/>
    <p:sldId id="276" r:id="rId10"/>
    <p:sldId id="263" r:id="rId11"/>
    <p:sldId id="270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992832F5-EA01-48E5-B403-87E193F50680}">
          <p14:sldIdLst/>
        </p14:section>
        <p14:section name="Visão Geral do Projeto" id="{087866C3-7028-482C-8D34-6BF5363FBD75}">
          <p14:sldIdLst>
            <p14:sldId id="261"/>
            <p14:sldId id="272"/>
            <p14:sldId id="264"/>
            <p14:sldId id="277"/>
            <p14:sldId id="278"/>
            <p14:sldId id="273"/>
            <p14:sldId id="274"/>
            <p14:sldId id="275"/>
            <p14:sldId id="276"/>
          </p14:sldIdLst>
        </p14:section>
        <p14:section name="Atualização de Status" id="{521DEF98-8796-4632-831A-16252E9A6054}">
          <p14:sldIdLst/>
        </p14:section>
        <p14:section name="Linha do Tempo" id="{CF24EBA6-C924-424D-AC31-A4B9992A87E0}">
          <p14:sldIdLst>
            <p14:sldId id="263"/>
          </p14:sldIdLst>
        </p14:section>
        <p14:section name="Próximas Etapas e Itens de Ação" id="{C24C98EC-938D-4034-8DB8-5E8DBF16E3CB}">
          <p14:sldIdLst/>
        </p14:section>
        <p14:section name="Apêndice" id="{E35CCD6A-2288-476E-BC93-C75323AE1F32}">
          <p14:sldIdLst>
            <p14:sldId id="27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35" autoAdjust="0"/>
    <p:restoredTop sz="88369" autoAdjust="0"/>
  </p:normalViewPr>
  <p:slideViewPr>
    <p:cSldViewPr>
      <p:cViewPr>
        <p:scale>
          <a:sx n="71" d="100"/>
          <a:sy n="71" d="100"/>
        </p:scale>
        <p:origin x="-1344" y="-306"/>
      </p:cViewPr>
      <p:guideLst>
        <p:guide orient="horz" pos="2160"/>
        <p:guide orient="horz" pos="576"/>
        <p:guide pos="2880"/>
        <p:guide pos="288"/>
      </p:guideLst>
    </p:cSldViewPr>
  </p:slideViewPr>
  <p:outlineViewPr>
    <p:cViewPr>
      <p:scale>
        <a:sx n="33" d="100"/>
        <a:sy n="33" d="100"/>
      </p:scale>
      <p:origin x="36" y="7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0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5C831A-CCF5-4391-A2BE-9DF065D37587}" type="doc">
      <dgm:prSet loTypeId="urn:microsoft.com/office/officeart/2005/8/layout/arrow2" loCatId="process" qsTypeId="urn:microsoft.com/office/officeart/2005/8/quickstyle/3d2" qsCatId="3D" csTypeId="urn:microsoft.com/office/officeart/2005/8/colors/colorful3" csCatId="colorful" phldr="1"/>
      <dgm:spPr/>
    </dgm:pt>
    <dgm:pt modelId="{1E3A074B-8EC3-4AC7-ADB8-C53A583CA2D1}">
      <dgm:prSet phldrT="[Text]" custT="1"/>
      <dgm:spPr/>
      <dgm:t>
        <a:bodyPr/>
        <a:lstStyle/>
        <a:p>
          <a:r>
            <a:rPr lang="pt-BR" sz="1600" dirty="0" smtClean="0"/>
            <a:t>Publicação do  site internet da UDESC</a:t>
          </a:r>
        </a:p>
      </dgm:t>
    </dgm:pt>
    <dgm:pt modelId="{C3E70DF8-D297-401F-A070-1295F4388B0B}" type="parTrans" cxnId="{8C1AFE23-B091-4CE6-8284-0511812F213B}">
      <dgm:prSet/>
      <dgm:spPr/>
      <dgm:t>
        <a:bodyPr/>
        <a:lstStyle/>
        <a:p>
          <a:endParaRPr lang="pt-BR" sz="2400"/>
        </a:p>
      </dgm:t>
    </dgm:pt>
    <dgm:pt modelId="{13D421C7-F834-4141-85ED-0207D610A128}" type="sibTrans" cxnId="{8C1AFE23-B091-4CE6-8284-0511812F213B}">
      <dgm:prSet/>
      <dgm:spPr/>
      <dgm:t>
        <a:bodyPr/>
        <a:lstStyle/>
        <a:p>
          <a:endParaRPr lang="pt-BR" sz="2400"/>
        </a:p>
      </dgm:t>
    </dgm:pt>
    <dgm:pt modelId="{C7CCB8C4-BA8F-435B-96D2-651E5BBEE204}">
      <dgm:prSet phldrT="[Text]" custT="1"/>
      <dgm:spPr/>
      <dgm:t>
        <a:bodyPr/>
        <a:lstStyle/>
        <a:p>
          <a:r>
            <a:rPr lang="pt-BR" sz="1600" dirty="0" smtClean="0"/>
            <a:t>Criação Grupo trabalho</a:t>
          </a:r>
          <a:endParaRPr lang="pt-BR" sz="1600" dirty="0"/>
        </a:p>
      </dgm:t>
    </dgm:pt>
    <dgm:pt modelId="{AD18367E-C5DB-45A4-A27B-B15954C86D0F}" type="parTrans" cxnId="{679C1D1A-14EB-43D6-A6EB-15DB434BD9E3}">
      <dgm:prSet/>
      <dgm:spPr/>
      <dgm:t>
        <a:bodyPr/>
        <a:lstStyle/>
        <a:p>
          <a:endParaRPr lang="pt-BR" sz="2400"/>
        </a:p>
      </dgm:t>
    </dgm:pt>
    <dgm:pt modelId="{7D6A4EA2-7BAB-433A-B969-4D95C96F0274}" type="sibTrans" cxnId="{679C1D1A-14EB-43D6-A6EB-15DB434BD9E3}">
      <dgm:prSet/>
      <dgm:spPr/>
      <dgm:t>
        <a:bodyPr/>
        <a:lstStyle/>
        <a:p>
          <a:endParaRPr lang="pt-BR" sz="2400"/>
        </a:p>
      </dgm:t>
    </dgm:pt>
    <dgm:pt modelId="{A75DE5EA-0E88-4A1C-B1EA-B4EE477D7AA1}">
      <dgm:prSet phldrT="[Text]" custT="1"/>
      <dgm:spPr/>
      <dgm:t>
        <a:bodyPr/>
        <a:lstStyle/>
        <a:p>
          <a:r>
            <a:rPr lang="pt-BR" sz="1600" dirty="0" smtClean="0"/>
            <a:t>Inicio Desenvolvimento do Camaleão</a:t>
          </a:r>
          <a:endParaRPr lang="pt-BR" sz="1600" dirty="0"/>
        </a:p>
      </dgm:t>
    </dgm:pt>
    <dgm:pt modelId="{48157EE2-9BD9-48FE-A422-276C84F2470D}" type="parTrans" cxnId="{D09152C8-0058-4F02-AE9F-59A443534AE8}">
      <dgm:prSet/>
      <dgm:spPr/>
      <dgm:t>
        <a:bodyPr/>
        <a:lstStyle/>
        <a:p>
          <a:endParaRPr lang="pt-BR" sz="2400"/>
        </a:p>
      </dgm:t>
    </dgm:pt>
    <dgm:pt modelId="{03226FF3-250B-4000-A0B5-00FF0F1D75A5}" type="sibTrans" cxnId="{D09152C8-0058-4F02-AE9F-59A443534AE8}">
      <dgm:prSet/>
      <dgm:spPr/>
      <dgm:t>
        <a:bodyPr/>
        <a:lstStyle/>
        <a:p>
          <a:endParaRPr lang="pt-BR" sz="2400"/>
        </a:p>
      </dgm:t>
    </dgm:pt>
    <dgm:pt modelId="{1982B446-3706-4711-A6F1-3DC4DFE59A3A}">
      <dgm:prSet phldrT="[Text]" custT="1"/>
      <dgm:spPr/>
      <dgm:t>
        <a:bodyPr/>
        <a:lstStyle/>
        <a:p>
          <a:r>
            <a:rPr lang="pt-BR" sz="1600" dirty="0" smtClean="0"/>
            <a:t>Camaleão entra em Produção com novo  site INTERNET UDESC</a:t>
          </a:r>
          <a:endParaRPr lang="pt-BR" sz="1600" dirty="0"/>
        </a:p>
      </dgm:t>
    </dgm:pt>
    <dgm:pt modelId="{33D0F32B-ABD3-423A-818A-28D89377B172}" type="parTrans" cxnId="{7DD07C3D-EA79-49EE-93EE-865A49AB8425}">
      <dgm:prSet/>
      <dgm:spPr/>
      <dgm:t>
        <a:bodyPr/>
        <a:lstStyle/>
        <a:p>
          <a:endParaRPr lang="pt-BR"/>
        </a:p>
      </dgm:t>
    </dgm:pt>
    <dgm:pt modelId="{6C0374E5-7FC4-4DEF-BC17-94C58A35DE3F}" type="sibTrans" cxnId="{7DD07C3D-EA79-49EE-93EE-865A49AB8425}">
      <dgm:prSet/>
      <dgm:spPr/>
      <dgm:t>
        <a:bodyPr/>
        <a:lstStyle/>
        <a:p>
          <a:endParaRPr lang="pt-BR"/>
        </a:p>
      </dgm:t>
    </dgm:pt>
    <dgm:pt modelId="{BAD6DE81-DE4F-40EF-8526-A8F127A4BE33}">
      <dgm:prSet phldrT="[Text]" custT="1"/>
      <dgm:spPr/>
      <dgm:t>
        <a:bodyPr/>
        <a:lstStyle/>
        <a:p>
          <a:r>
            <a:rPr lang="pt-BR" sz="1600" dirty="0" smtClean="0"/>
            <a:t>2011</a:t>
          </a:r>
          <a:endParaRPr lang="pt-BR" sz="1600" dirty="0"/>
        </a:p>
      </dgm:t>
    </dgm:pt>
    <dgm:pt modelId="{3224C504-155F-4C9F-93C7-83D8D4CEC1B4}" type="parTrans" cxnId="{293E3154-15DE-4C13-93DE-664CEAB9F0AF}">
      <dgm:prSet/>
      <dgm:spPr/>
      <dgm:t>
        <a:bodyPr/>
        <a:lstStyle/>
        <a:p>
          <a:endParaRPr lang="pt-BR"/>
        </a:p>
      </dgm:t>
    </dgm:pt>
    <dgm:pt modelId="{6252B9CC-7427-40BA-B706-E629F53D4B22}" type="sibTrans" cxnId="{293E3154-15DE-4C13-93DE-664CEAB9F0AF}">
      <dgm:prSet/>
      <dgm:spPr/>
      <dgm:t>
        <a:bodyPr/>
        <a:lstStyle/>
        <a:p>
          <a:endParaRPr lang="pt-BR"/>
        </a:p>
      </dgm:t>
    </dgm:pt>
    <dgm:pt modelId="{9898FE38-DE6C-46BA-8D32-D767674AD978}">
      <dgm:prSet phldrT="[Text]" custT="1"/>
      <dgm:spPr/>
      <dgm:t>
        <a:bodyPr/>
        <a:lstStyle/>
        <a:p>
          <a:r>
            <a:rPr lang="pt-BR" sz="1600" dirty="0" smtClean="0"/>
            <a:t>2010</a:t>
          </a:r>
          <a:endParaRPr lang="pt-BR" sz="1600" dirty="0"/>
        </a:p>
      </dgm:t>
    </dgm:pt>
    <dgm:pt modelId="{6500A968-9A0E-4ACA-91E4-A3C5FA03BCC8}" type="parTrans" cxnId="{277398F3-A9DD-4822-A4A0-9408AA94EB41}">
      <dgm:prSet/>
      <dgm:spPr/>
      <dgm:t>
        <a:bodyPr/>
        <a:lstStyle/>
        <a:p>
          <a:endParaRPr lang="pt-BR"/>
        </a:p>
      </dgm:t>
    </dgm:pt>
    <dgm:pt modelId="{15E99FBC-5B51-4114-8E0B-C26E50C78603}" type="sibTrans" cxnId="{277398F3-A9DD-4822-A4A0-9408AA94EB41}">
      <dgm:prSet/>
      <dgm:spPr/>
      <dgm:t>
        <a:bodyPr/>
        <a:lstStyle/>
        <a:p>
          <a:endParaRPr lang="pt-BR"/>
        </a:p>
      </dgm:t>
    </dgm:pt>
    <dgm:pt modelId="{5175B6B0-3CA6-4535-A09B-108E0999A356}">
      <dgm:prSet phldrT="[Text]" custT="1"/>
      <dgm:spPr/>
      <dgm:t>
        <a:bodyPr/>
        <a:lstStyle/>
        <a:p>
          <a:r>
            <a:rPr lang="pt-BR" sz="1600" dirty="0" smtClean="0"/>
            <a:t>2009</a:t>
          </a:r>
          <a:endParaRPr lang="pt-BR" sz="1600" dirty="0"/>
        </a:p>
      </dgm:t>
    </dgm:pt>
    <dgm:pt modelId="{F900535F-E882-46D4-B632-4B8ACBE851E4}" type="sibTrans" cxnId="{345AD6EC-90F1-4BA3-A053-C21366541189}">
      <dgm:prSet/>
      <dgm:spPr/>
      <dgm:t>
        <a:bodyPr/>
        <a:lstStyle/>
        <a:p>
          <a:endParaRPr lang="pt-BR" sz="2400"/>
        </a:p>
      </dgm:t>
    </dgm:pt>
    <dgm:pt modelId="{ECD96492-1092-4631-A208-D9A5DA08372E}" type="parTrans" cxnId="{345AD6EC-90F1-4BA3-A053-C21366541189}">
      <dgm:prSet/>
      <dgm:spPr/>
      <dgm:t>
        <a:bodyPr/>
        <a:lstStyle/>
        <a:p>
          <a:endParaRPr lang="pt-BR" sz="2400"/>
        </a:p>
      </dgm:t>
    </dgm:pt>
    <dgm:pt modelId="{A39C9339-F7BC-4A9F-AF8A-3B9741B27413}">
      <dgm:prSet phldrT="[Text]" custT="1"/>
      <dgm:spPr/>
      <dgm:t>
        <a:bodyPr/>
        <a:lstStyle/>
        <a:p>
          <a:r>
            <a:rPr lang="pt-BR" sz="1600" dirty="0" smtClean="0"/>
            <a:t>2008</a:t>
          </a:r>
          <a:endParaRPr lang="pt-BR" sz="1600" dirty="0"/>
        </a:p>
      </dgm:t>
    </dgm:pt>
    <dgm:pt modelId="{3E2FBE5E-2D29-4C39-97D1-424264F1308F}" type="sibTrans" cxnId="{BF777ED0-A485-405A-BFCD-E378EF965464}">
      <dgm:prSet/>
      <dgm:spPr/>
      <dgm:t>
        <a:bodyPr/>
        <a:lstStyle/>
        <a:p>
          <a:endParaRPr lang="pt-BR" sz="2400"/>
        </a:p>
      </dgm:t>
    </dgm:pt>
    <dgm:pt modelId="{26699644-3B9B-4794-926C-D854282146D8}" type="parTrans" cxnId="{BF777ED0-A485-405A-BFCD-E378EF965464}">
      <dgm:prSet/>
      <dgm:spPr/>
      <dgm:t>
        <a:bodyPr/>
        <a:lstStyle/>
        <a:p>
          <a:endParaRPr lang="pt-BR" sz="2400"/>
        </a:p>
      </dgm:t>
    </dgm:pt>
    <dgm:pt modelId="{7BFEA068-3F3C-44CA-B57E-5DCEB77EACC9}">
      <dgm:prSet custT="1"/>
      <dgm:spPr/>
      <dgm:t>
        <a:bodyPr/>
        <a:lstStyle/>
        <a:p>
          <a:r>
            <a:rPr lang="pt-BR" sz="1600" dirty="0" smtClean="0"/>
            <a:t>Implantação  Intranet UDESC</a:t>
          </a:r>
        </a:p>
        <a:p>
          <a:r>
            <a:rPr lang="pt-BR" sz="1600" dirty="0" smtClean="0"/>
            <a:t>2011</a:t>
          </a:r>
        </a:p>
        <a:p>
          <a:endParaRPr lang="pt-BR" sz="2100" dirty="0"/>
        </a:p>
      </dgm:t>
    </dgm:pt>
    <dgm:pt modelId="{BA43E4B6-55F4-48CF-9493-3A4FAB33F20C}" type="parTrans" cxnId="{097F7AA0-381C-4D05-AB69-3C902499A243}">
      <dgm:prSet/>
      <dgm:spPr/>
      <dgm:t>
        <a:bodyPr/>
        <a:lstStyle/>
        <a:p>
          <a:endParaRPr lang="pt-BR"/>
        </a:p>
      </dgm:t>
    </dgm:pt>
    <dgm:pt modelId="{88F6BD33-E258-4D9D-AD76-F44346D9FCB3}" type="sibTrans" cxnId="{097F7AA0-381C-4D05-AB69-3C902499A243}">
      <dgm:prSet/>
      <dgm:spPr/>
      <dgm:t>
        <a:bodyPr/>
        <a:lstStyle/>
        <a:p>
          <a:endParaRPr lang="pt-BR"/>
        </a:p>
      </dgm:t>
    </dgm:pt>
    <dgm:pt modelId="{E220828C-C958-4FCF-B52F-02D7F5D17607}" type="pres">
      <dgm:prSet presAssocID="{455C831A-CCF5-4391-A2BE-9DF065D37587}" presName="arrowDiagram" presStyleCnt="0">
        <dgm:presLayoutVars>
          <dgm:chMax val="5"/>
          <dgm:dir/>
          <dgm:resizeHandles val="exact"/>
        </dgm:presLayoutVars>
      </dgm:prSet>
      <dgm:spPr/>
    </dgm:pt>
    <dgm:pt modelId="{82ED47FD-CD8E-4EC8-A7E3-BF3AC4BC5C1A}" type="pres">
      <dgm:prSet presAssocID="{455C831A-CCF5-4391-A2BE-9DF065D37587}" presName="arrow" presStyleLbl="bgShp" presStyleIdx="0" presStyleCnt="1" custScaleX="87847" custScaleY="95173" custLinFactNeighborX="-221" custLinFactNeighborY="4995"/>
      <dgm:spPr/>
    </dgm:pt>
    <dgm:pt modelId="{68E3F229-C742-4E91-B923-C3EF30A5C5F4}" type="pres">
      <dgm:prSet presAssocID="{455C831A-CCF5-4391-A2BE-9DF065D37587}" presName="arrowDiagram5" presStyleCnt="0"/>
      <dgm:spPr/>
    </dgm:pt>
    <dgm:pt modelId="{F2B7CBDD-BF43-4167-9001-7C4E370DA611}" type="pres">
      <dgm:prSet presAssocID="{1E3A074B-8EC3-4AC7-ADB8-C53A583CA2D1}" presName="bullet5a" presStyleLbl="node1" presStyleIdx="0" presStyleCnt="5" custLinFactY="31462" custLinFactNeighborX="38078" custLinFactNeighborY="100000"/>
      <dgm:spPr/>
    </dgm:pt>
    <dgm:pt modelId="{D5D8A900-DB67-43E3-9F81-4D674CC66E93}" type="pres">
      <dgm:prSet presAssocID="{1E3A074B-8EC3-4AC7-ADB8-C53A583CA2D1}" presName="textBox5a" presStyleLbl="revTx" presStyleIdx="0" presStyleCnt="5" custLinFactNeighborX="14685" custLinFactNeighborY="1907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E70433A-B776-4CD2-BDD6-F18A175B8D28}" type="pres">
      <dgm:prSet presAssocID="{C7CCB8C4-BA8F-435B-96D2-651E5BBEE204}" presName="bullet5b" presStyleLbl="node1" presStyleIdx="1" presStyleCnt="5"/>
      <dgm:spPr/>
    </dgm:pt>
    <dgm:pt modelId="{F4C2EDEE-B5CF-408A-B295-67F9DDBDF4AE}" type="pres">
      <dgm:prSet presAssocID="{C7CCB8C4-BA8F-435B-96D2-651E5BBEE204}" presName="textBox5b" presStyleLbl="revTx" presStyleIdx="1" presStyleCnt="5" custLinFactNeighborX="-8363" custLinFactNeighborY="544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A170A30-C640-448D-A99D-01DF7A1145E0}" type="pres">
      <dgm:prSet presAssocID="{A75DE5EA-0E88-4A1C-B1EA-B4EE477D7AA1}" presName="bullet5c" presStyleLbl="node1" presStyleIdx="2" presStyleCnt="5" custLinFactNeighborX="-9720" custLinFactNeighborY="-38570"/>
      <dgm:spPr/>
    </dgm:pt>
    <dgm:pt modelId="{CB2D4654-5912-4C31-ACE3-3F03E7001F4E}" type="pres">
      <dgm:prSet presAssocID="{A75DE5EA-0E88-4A1C-B1EA-B4EE477D7AA1}" presName="textBox5c" presStyleLbl="revTx" presStyleIdx="2" presStyleCnt="5" custScaleY="30142" custLinFactNeighborX="-14853" custLinFactNeighborY="-3082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59CBF46-CE20-4E5D-B48C-5399019E6CE5}" type="pres">
      <dgm:prSet presAssocID="{1982B446-3706-4711-A6F1-3DC4DFE59A3A}" presName="bullet5d" presStyleLbl="node1" presStyleIdx="3" presStyleCnt="5" custLinFactNeighborX="-23923" custLinFactNeighborY="-51501"/>
      <dgm:spPr/>
    </dgm:pt>
    <dgm:pt modelId="{8A1BCFF8-E0EC-4E1D-A18B-720E9AFAE2C9}" type="pres">
      <dgm:prSet presAssocID="{1982B446-3706-4711-A6F1-3DC4DFE59A3A}" presName="textBox5d" presStyleLbl="revTx" presStyleIdx="3" presStyleCnt="5" custScaleY="25668" custLinFactNeighborX="-26579" custLinFactNeighborY="-341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D0D580F-325F-41AE-8348-C4B0DAEF5499}" type="pres">
      <dgm:prSet presAssocID="{7BFEA068-3F3C-44CA-B57E-5DCEB77EACC9}" presName="bullet5e" presStyleLbl="node1" presStyleIdx="4" presStyleCnt="5" custLinFactNeighborX="-47881" custLinFactNeighborY="-51635"/>
      <dgm:spPr/>
    </dgm:pt>
    <dgm:pt modelId="{9766ADB8-B521-4704-9D8F-CD9B91ED2257}" type="pres">
      <dgm:prSet presAssocID="{7BFEA068-3F3C-44CA-B57E-5DCEB77EACC9}" presName="textBox5e" presStyleLbl="revTx" presStyleIdx="4" presStyleCnt="5" custScaleY="29148" custLinFactNeighborX="-31336" custLinFactNeighborY="-335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77398F3-A9DD-4822-A4A0-9408AA94EB41}" srcId="{A75DE5EA-0E88-4A1C-B1EA-B4EE477D7AA1}" destId="{9898FE38-DE6C-46BA-8D32-D767674AD978}" srcOrd="0" destOrd="0" parTransId="{6500A968-9A0E-4ACA-91E4-A3C5FA03BCC8}" sibTransId="{15E99FBC-5B51-4114-8E0B-C26E50C78603}"/>
    <dgm:cxn modelId="{097F7AA0-381C-4D05-AB69-3C902499A243}" srcId="{455C831A-CCF5-4391-A2BE-9DF065D37587}" destId="{7BFEA068-3F3C-44CA-B57E-5DCEB77EACC9}" srcOrd="4" destOrd="0" parTransId="{BA43E4B6-55F4-48CF-9493-3A4FAB33F20C}" sibTransId="{88F6BD33-E258-4D9D-AD76-F44346D9FCB3}"/>
    <dgm:cxn modelId="{2A413AF4-FF7C-4CCD-930B-E77C08EC8508}" type="presOf" srcId="{1982B446-3706-4711-A6F1-3DC4DFE59A3A}" destId="{8A1BCFF8-E0EC-4E1D-A18B-720E9AFAE2C9}" srcOrd="0" destOrd="0" presId="urn:microsoft.com/office/officeart/2005/8/layout/arrow2"/>
    <dgm:cxn modelId="{39ECB7E7-30E3-4A3C-AAF0-553A3160CF23}" type="presOf" srcId="{455C831A-CCF5-4391-A2BE-9DF065D37587}" destId="{E220828C-C958-4FCF-B52F-02D7F5D17607}" srcOrd="0" destOrd="0" presId="urn:microsoft.com/office/officeart/2005/8/layout/arrow2"/>
    <dgm:cxn modelId="{663A62E7-A879-4EEA-9A6B-0593C31D1608}" type="presOf" srcId="{1E3A074B-8EC3-4AC7-ADB8-C53A583CA2D1}" destId="{D5D8A900-DB67-43E3-9F81-4D674CC66E93}" srcOrd="0" destOrd="0" presId="urn:microsoft.com/office/officeart/2005/8/layout/arrow2"/>
    <dgm:cxn modelId="{345AD6EC-90F1-4BA3-A053-C21366541189}" srcId="{C7CCB8C4-BA8F-435B-96D2-651E5BBEE204}" destId="{5175B6B0-3CA6-4535-A09B-108E0999A356}" srcOrd="0" destOrd="0" parTransId="{ECD96492-1092-4631-A208-D9A5DA08372E}" sibTransId="{F900535F-E882-46D4-B632-4B8ACBE851E4}"/>
    <dgm:cxn modelId="{7A8CDDB7-766E-459E-A6C2-EA882204EB44}" type="presOf" srcId="{C7CCB8C4-BA8F-435B-96D2-651E5BBEE204}" destId="{F4C2EDEE-B5CF-408A-B295-67F9DDBDF4AE}" srcOrd="0" destOrd="0" presId="urn:microsoft.com/office/officeart/2005/8/layout/arrow2"/>
    <dgm:cxn modelId="{8C1AFE23-B091-4CE6-8284-0511812F213B}" srcId="{455C831A-CCF5-4391-A2BE-9DF065D37587}" destId="{1E3A074B-8EC3-4AC7-ADB8-C53A583CA2D1}" srcOrd="0" destOrd="0" parTransId="{C3E70DF8-D297-401F-A070-1295F4388B0B}" sibTransId="{13D421C7-F834-4141-85ED-0207D610A128}"/>
    <dgm:cxn modelId="{92EC79E6-44D8-40F6-AF3E-0E6C49C4703B}" type="presOf" srcId="{7BFEA068-3F3C-44CA-B57E-5DCEB77EACC9}" destId="{9766ADB8-B521-4704-9D8F-CD9B91ED2257}" srcOrd="0" destOrd="0" presId="urn:microsoft.com/office/officeart/2005/8/layout/arrow2"/>
    <dgm:cxn modelId="{C7C693D5-6AFA-4E52-A76A-33AB28CBDE8C}" type="presOf" srcId="{9898FE38-DE6C-46BA-8D32-D767674AD978}" destId="{CB2D4654-5912-4C31-ACE3-3F03E7001F4E}" srcOrd="0" destOrd="1" presId="urn:microsoft.com/office/officeart/2005/8/layout/arrow2"/>
    <dgm:cxn modelId="{BF777ED0-A485-405A-BFCD-E378EF965464}" srcId="{1E3A074B-8EC3-4AC7-ADB8-C53A583CA2D1}" destId="{A39C9339-F7BC-4A9F-AF8A-3B9741B27413}" srcOrd="0" destOrd="0" parTransId="{26699644-3B9B-4794-926C-D854282146D8}" sibTransId="{3E2FBE5E-2D29-4C39-97D1-424264F1308F}"/>
    <dgm:cxn modelId="{DA36B69A-FE91-4FBE-B949-AE01C7A17A40}" type="presOf" srcId="{5175B6B0-3CA6-4535-A09B-108E0999A356}" destId="{F4C2EDEE-B5CF-408A-B295-67F9DDBDF4AE}" srcOrd="0" destOrd="1" presId="urn:microsoft.com/office/officeart/2005/8/layout/arrow2"/>
    <dgm:cxn modelId="{679C1D1A-14EB-43D6-A6EB-15DB434BD9E3}" srcId="{455C831A-CCF5-4391-A2BE-9DF065D37587}" destId="{C7CCB8C4-BA8F-435B-96D2-651E5BBEE204}" srcOrd="1" destOrd="0" parTransId="{AD18367E-C5DB-45A4-A27B-B15954C86D0F}" sibTransId="{7D6A4EA2-7BAB-433A-B969-4D95C96F0274}"/>
    <dgm:cxn modelId="{D09152C8-0058-4F02-AE9F-59A443534AE8}" srcId="{455C831A-CCF5-4391-A2BE-9DF065D37587}" destId="{A75DE5EA-0E88-4A1C-B1EA-B4EE477D7AA1}" srcOrd="2" destOrd="0" parTransId="{48157EE2-9BD9-48FE-A422-276C84F2470D}" sibTransId="{03226FF3-250B-4000-A0B5-00FF0F1D75A5}"/>
    <dgm:cxn modelId="{0B02416C-C77E-4F2E-ABC2-620B84BFA2DC}" type="presOf" srcId="{BAD6DE81-DE4F-40EF-8526-A8F127A4BE33}" destId="{8A1BCFF8-E0EC-4E1D-A18B-720E9AFAE2C9}" srcOrd="0" destOrd="1" presId="urn:microsoft.com/office/officeart/2005/8/layout/arrow2"/>
    <dgm:cxn modelId="{16EBAAF9-5793-4AA0-8D11-865D5C03C247}" type="presOf" srcId="{A39C9339-F7BC-4A9F-AF8A-3B9741B27413}" destId="{D5D8A900-DB67-43E3-9F81-4D674CC66E93}" srcOrd="0" destOrd="1" presId="urn:microsoft.com/office/officeart/2005/8/layout/arrow2"/>
    <dgm:cxn modelId="{7DD07C3D-EA79-49EE-93EE-865A49AB8425}" srcId="{455C831A-CCF5-4391-A2BE-9DF065D37587}" destId="{1982B446-3706-4711-A6F1-3DC4DFE59A3A}" srcOrd="3" destOrd="0" parTransId="{33D0F32B-ABD3-423A-818A-28D89377B172}" sibTransId="{6C0374E5-7FC4-4DEF-BC17-94C58A35DE3F}"/>
    <dgm:cxn modelId="{293E3154-15DE-4C13-93DE-664CEAB9F0AF}" srcId="{1982B446-3706-4711-A6F1-3DC4DFE59A3A}" destId="{BAD6DE81-DE4F-40EF-8526-A8F127A4BE33}" srcOrd="0" destOrd="0" parTransId="{3224C504-155F-4C9F-93C7-83D8D4CEC1B4}" sibTransId="{6252B9CC-7427-40BA-B706-E629F53D4B22}"/>
    <dgm:cxn modelId="{4051FAA4-2699-4AC1-9E9B-B38DFF642F03}" type="presOf" srcId="{A75DE5EA-0E88-4A1C-B1EA-B4EE477D7AA1}" destId="{CB2D4654-5912-4C31-ACE3-3F03E7001F4E}" srcOrd="0" destOrd="0" presId="urn:microsoft.com/office/officeart/2005/8/layout/arrow2"/>
    <dgm:cxn modelId="{CDB3CFA4-6064-4BD5-9F4C-2C85AFCC5E37}" type="presParOf" srcId="{E220828C-C958-4FCF-B52F-02D7F5D17607}" destId="{82ED47FD-CD8E-4EC8-A7E3-BF3AC4BC5C1A}" srcOrd="0" destOrd="0" presId="urn:microsoft.com/office/officeart/2005/8/layout/arrow2"/>
    <dgm:cxn modelId="{E32163E5-64FA-46EB-A44B-39B45F583B8C}" type="presParOf" srcId="{E220828C-C958-4FCF-B52F-02D7F5D17607}" destId="{68E3F229-C742-4E91-B923-C3EF30A5C5F4}" srcOrd="1" destOrd="0" presId="urn:microsoft.com/office/officeart/2005/8/layout/arrow2"/>
    <dgm:cxn modelId="{35F351F8-9609-469E-9F93-5111927CC9EC}" type="presParOf" srcId="{68E3F229-C742-4E91-B923-C3EF30A5C5F4}" destId="{F2B7CBDD-BF43-4167-9001-7C4E370DA611}" srcOrd="0" destOrd="0" presId="urn:microsoft.com/office/officeart/2005/8/layout/arrow2"/>
    <dgm:cxn modelId="{A5A4ED85-2F01-4997-A212-9EEC06F5155D}" type="presParOf" srcId="{68E3F229-C742-4E91-B923-C3EF30A5C5F4}" destId="{D5D8A900-DB67-43E3-9F81-4D674CC66E93}" srcOrd="1" destOrd="0" presId="urn:microsoft.com/office/officeart/2005/8/layout/arrow2"/>
    <dgm:cxn modelId="{044A8106-8A0B-4CC5-9196-6D9627A73F1C}" type="presParOf" srcId="{68E3F229-C742-4E91-B923-C3EF30A5C5F4}" destId="{FE70433A-B776-4CD2-BDD6-F18A175B8D28}" srcOrd="2" destOrd="0" presId="urn:microsoft.com/office/officeart/2005/8/layout/arrow2"/>
    <dgm:cxn modelId="{3752B893-E805-4BAE-8685-3AF465965B89}" type="presParOf" srcId="{68E3F229-C742-4E91-B923-C3EF30A5C5F4}" destId="{F4C2EDEE-B5CF-408A-B295-67F9DDBDF4AE}" srcOrd="3" destOrd="0" presId="urn:microsoft.com/office/officeart/2005/8/layout/arrow2"/>
    <dgm:cxn modelId="{760A2AAB-82D3-42F1-8759-5D1687F8CE0A}" type="presParOf" srcId="{68E3F229-C742-4E91-B923-C3EF30A5C5F4}" destId="{7A170A30-C640-448D-A99D-01DF7A1145E0}" srcOrd="4" destOrd="0" presId="urn:microsoft.com/office/officeart/2005/8/layout/arrow2"/>
    <dgm:cxn modelId="{33A611B6-B983-448F-99C0-F9278761E4FC}" type="presParOf" srcId="{68E3F229-C742-4E91-B923-C3EF30A5C5F4}" destId="{CB2D4654-5912-4C31-ACE3-3F03E7001F4E}" srcOrd="5" destOrd="0" presId="urn:microsoft.com/office/officeart/2005/8/layout/arrow2"/>
    <dgm:cxn modelId="{15C723DF-8E9D-4143-83FC-017D3362B376}" type="presParOf" srcId="{68E3F229-C742-4E91-B923-C3EF30A5C5F4}" destId="{459CBF46-CE20-4E5D-B48C-5399019E6CE5}" srcOrd="6" destOrd="0" presId="urn:microsoft.com/office/officeart/2005/8/layout/arrow2"/>
    <dgm:cxn modelId="{6237C4E4-26AD-4187-B027-69F69562B8FD}" type="presParOf" srcId="{68E3F229-C742-4E91-B923-C3EF30A5C5F4}" destId="{8A1BCFF8-E0EC-4E1D-A18B-720E9AFAE2C9}" srcOrd="7" destOrd="0" presId="urn:microsoft.com/office/officeart/2005/8/layout/arrow2"/>
    <dgm:cxn modelId="{865FC4B2-7A4D-4534-8E03-50291AEC16CE}" type="presParOf" srcId="{68E3F229-C742-4E91-B923-C3EF30A5C5F4}" destId="{7D0D580F-325F-41AE-8348-C4B0DAEF5499}" srcOrd="8" destOrd="0" presId="urn:microsoft.com/office/officeart/2005/8/layout/arrow2"/>
    <dgm:cxn modelId="{7FD43676-5BA2-4341-B9D0-F4D063CC20FB}" type="presParOf" srcId="{68E3F229-C742-4E91-B923-C3EF30A5C5F4}" destId="{9766ADB8-B521-4704-9D8F-CD9B91ED225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D47FD-CD8E-4EC8-A7E3-BF3AC4BC5C1A}">
      <dsp:nvSpPr>
        <dsp:cNvPr id="0" name=""/>
        <dsp:cNvSpPr/>
      </dsp:nvSpPr>
      <dsp:spPr>
        <a:xfrm>
          <a:off x="276895" y="630641"/>
          <a:ext cx="8634115" cy="5846348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3">
                <a:tint val="4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tint val="4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tint val="4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F2B7CBDD-BF43-4167-9001-7C4E370DA611}">
      <dsp:nvSpPr>
        <dsp:cNvPr id="0" name=""/>
        <dsp:cNvSpPr/>
      </dsp:nvSpPr>
      <dsp:spPr>
        <a:xfrm>
          <a:off x="755576" y="5040561"/>
          <a:ext cx="226057" cy="2260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D8A900-DB67-43E3-9F81-4D674CC66E93}">
      <dsp:nvSpPr>
        <dsp:cNvPr id="0" name=""/>
        <dsp:cNvSpPr/>
      </dsp:nvSpPr>
      <dsp:spPr>
        <a:xfrm>
          <a:off x="971603" y="5135345"/>
          <a:ext cx="1287544" cy="1462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783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Publicação do  site internet da UDESC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/>
            <a:t>2008</a:t>
          </a:r>
          <a:endParaRPr lang="pt-BR" sz="1600" kern="1200" dirty="0"/>
        </a:p>
      </dsp:txBody>
      <dsp:txXfrm>
        <a:off x="971603" y="5135345"/>
        <a:ext cx="1287544" cy="1462001"/>
      </dsp:txXfrm>
    </dsp:sp>
    <dsp:sp modelId="{FE70433A-B776-4CD2-BDD6-F18A175B8D28}">
      <dsp:nvSpPr>
        <dsp:cNvPr id="0" name=""/>
        <dsp:cNvSpPr/>
      </dsp:nvSpPr>
      <dsp:spPr>
        <a:xfrm>
          <a:off x="1893157" y="3567637"/>
          <a:ext cx="353828" cy="353828"/>
        </a:xfrm>
        <a:prstGeom prst="ellipse">
          <a:avLst/>
        </a:prstGeom>
        <a:gradFill rotWithShape="0">
          <a:gsLst>
            <a:gs pos="0">
              <a:schemeClr val="accent3">
                <a:hueOff val="2812566"/>
                <a:satOff val="-4220"/>
                <a:lumOff val="-686"/>
                <a:alphaOff val="0"/>
                <a:tint val="43000"/>
                <a:satMod val="165000"/>
              </a:schemeClr>
            </a:gs>
            <a:gs pos="55000">
              <a:schemeClr val="accent3">
                <a:hueOff val="2812566"/>
                <a:satOff val="-4220"/>
                <a:lumOff val="-686"/>
                <a:alphaOff val="0"/>
                <a:tint val="83000"/>
                <a:satMod val="155000"/>
              </a:schemeClr>
            </a:gs>
            <a:gs pos="100000">
              <a:schemeClr val="accent3">
                <a:hueOff val="2812566"/>
                <a:satOff val="-4220"/>
                <a:lumOff val="-68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4C2EDEE-B5CF-408A-B295-67F9DDBDF4AE}">
      <dsp:nvSpPr>
        <dsp:cNvPr id="0" name=""/>
        <dsp:cNvSpPr/>
      </dsp:nvSpPr>
      <dsp:spPr>
        <a:xfrm>
          <a:off x="1933625" y="3884698"/>
          <a:ext cx="1631544" cy="2573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7487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Criação Grupo trabalho</a:t>
          </a:r>
          <a:endParaRPr lang="pt-B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/>
            <a:t>2009</a:t>
          </a:r>
          <a:endParaRPr lang="pt-BR" sz="1600" kern="1200" dirty="0"/>
        </a:p>
      </dsp:txBody>
      <dsp:txXfrm>
        <a:off x="1933625" y="3884698"/>
        <a:ext cx="1631544" cy="2573860"/>
      </dsp:txXfrm>
    </dsp:sp>
    <dsp:sp modelId="{7A170A30-C640-448D-A99D-01DF7A1145E0}">
      <dsp:nvSpPr>
        <dsp:cNvPr id="0" name=""/>
        <dsp:cNvSpPr/>
      </dsp:nvSpPr>
      <dsp:spPr>
        <a:xfrm>
          <a:off x="3419874" y="2448273"/>
          <a:ext cx="471771" cy="471771"/>
        </a:xfrm>
        <a:prstGeom prst="ellipse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43000"/>
                <a:satMod val="165000"/>
              </a:schemeClr>
            </a:gs>
            <a:gs pos="55000">
              <a:schemeClr val="accent3">
                <a:hueOff val="5625132"/>
                <a:satOff val="-8440"/>
                <a:lumOff val="-1373"/>
                <a:alphaOff val="0"/>
                <a:tint val="83000"/>
                <a:satMod val="155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2D4654-5912-4C31-ACE3-3F03E7001F4E}">
      <dsp:nvSpPr>
        <dsp:cNvPr id="0" name=""/>
        <dsp:cNvSpPr/>
      </dsp:nvSpPr>
      <dsp:spPr>
        <a:xfrm>
          <a:off x="3419867" y="3007873"/>
          <a:ext cx="1896916" cy="104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9982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Inicio Desenvolvimento do Camaleão</a:t>
          </a:r>
          <a:endParaRPr lang="pt-B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/>
            <a:t>2010</a:t>
          </a:r>
          <a:endParaRPr lang="pt-BR" sz="1600" kern="1200" dirty="0"/>
        </a:p>
      </dsp:txBody>
      <dsp:txXfrm>
        <a:off x="3419867" y="3007873"/>
        <a:ext cx="1896916" cy="1040589"/>
      </dsp:txXfrm>
    </dsp:sp>
    <dsp:sp modelId="{459CBF46-CE20-4E5D-B48C-5399019E6CE5}">
      <dsp:nvSpPr>
        <dsp:cNvPr id="0" name=""/>
        <dsp:cNvSpPr/>
      </dsp:nvSpPr>
      <dsp:spPr>
        <a:xfrm>
          <a:off x="5148066" y="1584174"/>
          <a:ext cx="609372" cy="609372"/>
        </a:xfrm>
        <a:prstGeom prst="ellipse">
          <a:avLst/>
        </a:prstGeom>
        <a:gradFill rotWithShape="0">
          <a:gsLst>
            <a:gs pos="0">
              <a:schemeClr val="accent3">
                <a:hueOff val="8437698"/>
                <a:satOff val="-12660"/>
                <a:lumOff val="-2059"/>
                <a:alphaOff val="0"/>
                <a:tint val="43000"/>
                <a:satMod val="165000"/>
              </a:schemeClr>
            </a:gs>
            <a:gs pos="55000">
              <a:schemeClr val="accent3">
                <a:hueOff val="8437698"/>
                <a:satOff val="-12660"/>
                <a:lumOff val="-2059"/>
                <a:alphaOff val="0"/>
                <a:tint val="83000"/>
                <a:satMod val="155000"/>
              </a:schemeClr>
            </a:gs>
            <a:gs pos="100000">
              <a:schemeClr val="accent3">
                <a:hueOff val="8437698"/>
                <a:satOff val="-12660"/>
                <a:lumOff val="-2059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1BCFF8-E0EC-4E1D-A18B-720E9AFAE2C9}">
      <dsp:nvSpPr>
        <dsp:cNvPr id="0" name=""/>
        <dsp:cNvSpPr/>
      </dsp:nvSpPr>
      <dsp:spPr>
        <a:xfrm>
          <a:off x="5076065" y="2328880"/>
          <a:ext cx="1965716" cy="1056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2894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Camaleão entra em Produção com novo  site INTERNET UDESC</a:t>
          </a:r>
          <a:endParaRPr lang="pt-B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1600" kern="1200" dirty="0" smtClean="0"/>
            <a:t>2011</a:t>
          </a:r>
          <a:endParaRPr lang="pt-BR" sz="1600" kern="1200" dirty="0"/>
        </a:p>
      </dsp:txBody>
      <dsp:txXfrm>
        <a:off x="5076065" y="2328880"/>
        <a:ext cx="1965716" cy="1056422"/>
      </dsp:txXfrm>
    </dsp:sp>
    <dsp:sp modelId="{7D0D580F-325F-41AE-8348-C4B0DAEF5499}">
      <dsp:nvSpPr>
        <dsp:cNvPr id="0" name=""/>
        <dsp:cNvSpPr/>
      </dsp:nvSpPr>
      <dsp:spPr>
        <a:xfrm>
          <a:off x="6804244" y="1008110"/>
          <a:ext cx="776458" cy="776458"/>
        </a:xfrm>
        <a:prstGeom prst="ellips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43000"/>
                <a:satMod val="165000"/>
              </a:schemeClr>
            </a:gs>
            <a:gs pos="55000">
              <a:schemeClr val="accent3">
                <a:hueOff val="11250264"/>
                <a:satOff val="-16880"/>
                <a:lumOff val="-2745"/>
                <a:alphaOff val="0"/>
                <a:tint val="83000"/>
                <a:satMod val="155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66ADB8-B521-4704-9D8F-CD9B91ED2257}">
      <dsp:nvSpPr>
        <dsp:cNvPr id="0" name=""/>
        <dsp:cNvSpPr/>
      </dsp:nvSpPr>
      <dsp:spPr>
        <a:xfrm>
          <a:off x="6948272" y="1882804"/>
          <a:ext cx="1965716" cy="1317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1429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Implantação  Intranet UDESC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600" kern="1200" dirty="0" smtClean="0"/>
            <a:t>2011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100" kern="1200" dirty="0"/>
        </a:p>
      </dsp:txBody>
      <dsp:txXfrm>
        <a:off x="6948272" y="1882804"/>
        <a:ext cx="1965716" cy="13178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pt-BR" sz="1200"/>
            </a:lvl1pPr>
          </a:lstStyle>
          <a:p>
            <a:fld id="{724506C0-3FFE-45A5-803D-9F4FC5464A70}" type="datetimeFigureOut">
              <a:t>12/17/2009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pt-BR"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pt-BR" sz="1200"/>
            </a:lvl1pPr>
          </a:lstStyle>
          <a:p>
            <a:fld id="{F8646707-6BBD-41A9-B4DF-0C76A73A2D2A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1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Os seguintes slides</a:t>
            </a:r>
            <a:r>
              <a:rPr lang="pt-BR" baseline="0" dirty="0" smtClean="0"/>
              <a:t> mostrar vários exemplos de linhas do tempo usando gráficos SmartArt.</a:t>
            </a:r>
            <a:endParaRPr lang="pt-BR" dirty="0" smtClean="0"/>
          </a:p>
          <a:p>
            <a:r>
              <a:rPr lang="pt-BR" dirty="0" smtClean="0"/>
              <a:t>Inclua uma linha do tempo para o projeto, marcando claramente as etapas,</a:t>
            </a:r>
            <a:r>
              <a:rPr lang="pt-BR" baseline="0" dirty="0" smtClean="0"/>
              <a:t> datas importantes, </a:t>
            </a:r>
            <a:r>
              <a:rPr lang="pt-BR" dirty="0" smtClean="0"/>
              <a:t>e destaque em ponto o projeto se encontra agora.</a:t>
            </a:r>
          </a:p>
          <a:p>
            <a:endParaRPr lang="pt-BR" dirty="0" smtClean="0"/>
          </a:p>
          <a:p>
            <a:endParaRPr lang="pt-B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Do que se trata</a:t>
            </a:r>
            <a:r>
              <a:rPr lang="pt-BR" baseline="0" dirty="0" smtClean="0"/>
              <a:t> o projeto?</a:t>
            </a:r>
          </a:p>
          <a:p>
            <a:r>
              <a:rPr lang="pt-BR" dirty="0" smtClean="0"/>
              <a:t>Defina</a:t>
            </a:r>
            <a:r>
              <a:rPr lang="pt-BR" baseline="0" dirty="0" smtClean="0"/>
              <a:t> a meta deste projeto</a:t>
            </a:r>
          </a:p>
          <a:p>
            <a:pPr lvl="1"/>
            <a:r>
              <a:rPr lang="pt-BR" dirty="0" smtClean="0"/>
              <a:t>É semelhante a projetos anteriores ou se trata de um novo esforço?</a:t>
            </a:r>
          </a:p>
          <a:p>
            <a:r>
              <a:rPr lang="pt-BR" baseline="0" dirty="0" smtClean="0"/>
              <a:t>Defina o escopo deste projeto</a:t>
            </a:r>
          </a:p>
          <a:p>
            <a:pPr lvl="1"/>
            <a:r>
              <a:rPr lang="pt-BR" baseline="0" dirty="0" smtClean="0"/>
              <a:t>É um projeto independente ou está relacionado a outros projetos?</a:t>
            </a:r>
          </a:p>
          <a:p>
            <a:pPr lvl="0"/>
            <a:endParaRPr lang="pt-BR" baseline="0" dirty="0" smtClean="0"/>
          </a:p>
          <a:p>
            <a:pPr lvl="0"/>
            <a:r>
              <a:rPr lang="pt-BR" baseline="0" dirty="0" smtClean="0"/>
              <a:t>* Observe que este slide não é necessário para reuniões de status semanais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baseline="0" dirty="0" smtClean="0"/>
              <a:t>Duplique este slide, conforme o necessário, se houver mais de uma questão.</a:t>
            </a:r>
          </a:p>
          <a:p>
            <a:r>
              <a:rPr lang="pt-BR" dirty="0" smtClean="0"/>
              <a:t>Este slide e slides relacionados</a:t>
            </a:r>
            <a:r>
              <a:rPr lang="pt-BR" baseline="0" dirty="0" smtClean="0"/>
              <a:t> pode ser movido para o anexo ou oculto, se necessário.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733203"/>
            <a:ext cx="9144000" cy="6124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77000" y="1295400"/>
            <a:ext cx="901373" cy="901373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1905000"/>
            <a:ext cx="1240461" cy="1240461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2209800"/>
            <a:ext cx="1828800" cy="1828800"/>
          </a:xfrm>
          <a:prstGeom prst="ellipse">
            <a:avLst/>
          </a:prstGeom>
          <a:ln>
            <a:noFill/>
          </a:ln>
          <a:effectLst>
            <a:outerShdw blurRad="292100" dist="76200" dir="2700000" algn="tl" rotWithShape="0">
              <a:srgbClr val="333333">
                <a:alpha val="5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81001"/>
            <a:ext cx="7772400" cy="761999"/>
          </a:xfrm>
        </p:spPr>
        <p:txBody>
          <a:bodyPr anchor="t"/>
          <a:lstStyle>
            <a:lvl1pPr algn="l" eaLnBrk="1" latinLnBrk="0" hangingPunct="1">
              <a:defRPr kumimoji="0" lang="pt-BR">
                <a:latin typeface="Georgia" pitchFamily="18" charset="0"/>
              </a:defRPr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9948" y="1219200"/>
            <a:ext cx="5275052" cy="1295400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pt-BR" sz="1600" baseline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pt-BR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pt-BR"/>
              <a:t>Clique para Editar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/>
          <a:srcRect l="-92" t="50811" r="45394" b="-590"/>
          <a:stretch/>
        </p:blipFill>
        <p:spPr>
          <a:xfrm>
            <a:off x="-13647" y="0"/>
            <a:ext cx="9157648" cy="55822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5800" y="1066799"/>
            <a:ext cx="1979920" cy="2013807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68304" y="1905000"/>
            <a:ext cx="5105400" cy="1143001"/>
          </a:xfrm>
        </p:spPr>
        <p:txBody>
          <a:bodyPr anchor="b" anchorCtr="0">
            <a:normAutofit/>
          </a:bodyPr>
          <a:lstStyle>
            <a:lvl1pPr algn="l" eaLnBrk="1" latinLnBrk="0" hangingPunct="1">
              <a:defRPr kumimoji="0" lang="pt-BR" sz="3600" b="0" cap="none">
                <a:latin typeface="Georgia" pitchFamily="18" charset="0"/>
              </a:defRPr>
            </a:lvl1pPr>
          </a:lstStyle>
          <a:p>
            <a:r>
              <a:rPr kumimoji="0" lang="pt-BR"/>
              <a:t>Clique para editar o título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0" y="3048000"/>
            <a:ext cx="5105400" cy="1500187"/>
          </a:xfrm>
        </p:spPr>
        <p:txBody>
          <a:bodyPr anchor="t"/>
          <a:lstStyle>
            <a:lvl1pPr marL="0" indent="0" eaLnBrk="1" latinLnBrk="0" hangingPunct="1">
              <a:buNone/>
              <a:defRPr kumimoji="0" lang="pt-BR" sz="200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eaLnBrk="1" latinLnBrk="0" hangingPunct="1">
              <a:buNone/>
              <a:defRPr kumimoji="0" lang="pt-B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pt-B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pt-B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</p:spPr>
        <p:txBody>
          <a:bodyPr anchor="t">
            <a:normAutofit/>
          </a:bodyPr>
          <a:lstStyle>
            <a:lvl1pPr algn="l" eaLnBrk="1" latinLnBrk="0" hangingPunct="1">
              <a:defRPr kumimoji="0" lang="pt-BR" sz="2800">
                <a:latin typeface="Georgia" pitchFamily="18" charset="0"/>
              </a:defRPr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 eaLnBrk="1" latinLnBrk="0" hangingPunct="1">
              <a:lnSpc>
                <a:spcPct val="150000"/>
              </a:lnSpc>
              <a:spcBef>
                <a:spcPts val="0"/>
              </a:spcBef>
              <a:buSzPct val="130000"/>
              <a:buFont typeface="Arial" pitchFamily="34" charset="0"/>
              <a:buChar char="•"/>
              <a:defRPr kumimoji="0" lang="pt-BR" sz="2000">
                <a:latin typeface="Georgia" pitchFamily="18" charset="0"/>
              </a:defRPr>
            </a:lvl1pPr>
            <a:lvl2pPr marL="571500" indent="-228600" eaLnBrk="1" latinLnBrk="0" hangingPunct="1">
              <a:lnSpc>
                <a:spcPct val="150000"/>
              </a:lnSpc>
              <a:spcBef>
                <a:spcPts val="0"/>
              </a:spcBef>
              <a:buSzPct val="60000"/>
              <a:buFont typeface="Courier New" pitchFamily="49" charset="0"/>
              <a:buChar char="o"/>
              <a:defRPr kumimoji="0" lang="pt-BR" sz="1800">
                <a:latin typeface="Georgia" pitchFamily="18" charset="0"/>
              </a:defRPr>
            </a:lvl2pPr>
            <a:lvl3pPr eaLnBrk="1" latinLnBrk="0" hangingPunct="1">
              <a:defRPr kumimoji="0" lang="pt-BR" sz="2000">
                <a:latin typeface="Georgia" pitchFamily="18" charset="0"/>
              </a:defRPr>
            </a:lvl3pPr>
            <a:lvl4pPr eaLnBrk="1" latinLnBrk="0" hangingPunct="1">
              <a:defRPr kumimoji="0" lang="pt-BR" sz="2000">
                <a:latin typeface="Georgia" pitchFamily="18" charset="0"/>
              </a:defRPr>
            </a:lvl4pPr>
            <a:lvl5pPr eaLnBrk="1" latinLnBrk="0" hangingPunct="1">
              <a:defRPr kumimoji="0" lang="pt-BR" sz="2000">
                <a:latin typeface="Georgia" pitchFamily="18" charset="0"/>
              </a:defRPr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2400"/>
            </a:lvl1pPr>
            <a:lvl2pPr eaLnBrk="1" latinLnBrk="0" hangingPunct="1">
              <a:defRPr kumimoji="0" lang="pt-BR" sz="2000"/>
            </a:lvl2pPr>
            <a:lvl3pPr eaLnBrk="1" latinLnBrk="0" hangingPunct="1">
              <a:defRPr kumimoji="0" lang="pt-BR" sz="1800"/>
            </a:lvl3pPr>
            <a:lvl4pPr eaLnBrk="1" latinLnBrk="0" hangingPunct="1">
              <a:defRPr kumimoji="0" lang="pt-BR" sz="1600"/>
            </a:lvl4pPr>
            <a:lvl5pPr eaLnBrk="1" latinLnBrk="0" hangingPunct="1">
              <a:defRPr kumimoji="0" lang="pt-BR" sz="1600"/>
            </a:lvl5pPr>
            <a:lvl6pPr eaLnBrk="1" latinLnBrk="0" hangingPunct="1">
              <a:defRPr kumimoji="0" lang="pt-BR" sz="1800"/>
            </a:lvl6pPr>
            <a:lvl7pPr eaLnBrk="1" latinLnBrk="0" hangingPunct="1">
              <a:defRPr kumimoji="0" lang="pt-BR" sz="1800"/>
            </a:lvl7pPr>
            <a:lvl8pPr eaLnBrk="1" latinLnBrk="0" hangingPunct="1">
              <a:defRPr kumimoji="0" lang="pt-BR" sz="1800"/>
            </a:lvl8pPr>
            <a:lvl9pPr eaLnBrk="1" latinLnBrk="0" hangingPunct="1">
              <a:defRPr kumimoji="0" lang="pt-BR" sz="18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609600"/>
          </a:xfrm>
        </p:spPr>
        <p:txBody>
          <a:bodyPr/>
          <a:lstStyle>
            <a:lvl1pPr eaLnBrk="1" latinLnBrk="0" hangingPunct="1">
              <a:defRPr kumimoji="0" lang="pt-BR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pt-BR" sz="20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pt-BR" sz="2000"/>
            </a:lvl1pPr>
            <a:lvl2pPr eaLnBrk="1" latinLnBrk="0" hangingPunct="1">
              <a:defRPr kumimoji="0" lang="pt-BR" sz="1800"/>
            </a:lvl2pPr>
            <a:lvl3pPr eaLnBrk="1" latinLnBrk="0" hangingPunct="1">
              <a:defRPr kumimoji="0" lang="pt-BR" sz="1600"/>
            </a:lvl3pPr>
            <a:lvl4pPr eaLnBrk="1" latinLnBrk="0" hangingPunct="1">
              <a:defRPr kumimoji="0" lang="pt-BR" sz="1400"/>
            </a:lvl4pPr>
            <a:lvl5pPr eaLnBrk="1" latinLnBrk="0" hangingPunct="1">
              <a:defRPr kumimoji="0" lang="pt-BR" sz="14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0" indent="0" eaLnBrk="1" latinLnBrk="0" hangingPunct="1">
              <a:buNone/>
              <a:defRPr kumimoji="0" lang="pt-BR" sz="2000" b="1"/>
            </a:lvl1pPr>
            <a:lvl2pPr marL="457200" indent="0" eaLnBrk="1" latinLnBrk="0" hangingPunct="1">
              <a:buNone/>
              <a:defRPr kumimoji="0" lang="pt-BR" sz="2000" b="1"/>
            </a:lvl2pPr>
            <a:lvl3pPr marL="914400" indent="0" eaLnBrk="1" latinLnBrk="0" hangingPunct="1">
              <a:buNone/>
              <a:defRPr kumimoji="0" lang="pt-BR" sz="1800" b="1"/>
            </a:lvl3pPr>
            <a:lvl4pPr marL="1371600" indent="0" eaLnBrk="1" latinLnBrk="0" hangingPunct="1">
              <a:buNone/>
              <a:defRPr kumimoji="0" lang="pt-BR" sz="1600" b="1"/>
            </a:lvl4pPr>
            <a:lvl5pPr marL="1828800" indent="0" eaLnBrk="1" latinLnBrk="0" hangingPunct="1">
              <a:buNone/>
              <a:defRPr kumimoji="0" lang="pt-BR" sz="1600" b="1"/>
            </a:lvl5pPr>
            <a:lvl6pPr marL="2286000" indent="0" eaLnBrk="1" latinLnBrk="0" hangingPunct="1">
              <a:buNone/>
              <a:defRPr kumimoji="0" lang="pt-BR" sz="1600" b="1"/>
            </a:lvl6pPr>
            <a:lvl7pPr marL="2743200" indent="0" eaLnBrk="1" latinLnBrk="0" hangingPunct="1">
              <a:buNone/>
              <a:defRPr kumimoji="0" lang="pt-BR" sz="1600" b="1"/>
            </a:lvl7pPr>
            <a:lvl8pPr marL="3200400" indent="0" eaLnBrk="1" latinLnBrk="0" hangingPunct="1">
              <a:buNone/>
              <a:defRPr kumimoji="0" lang="pt-BR" sz="1600" b="1"/>
            </a:lvl8pPr>
            <a:lvl9pPr marL="3657600" indent="0" eaLnBrk="1" latinLnBrk="0" hangingPunct="1">
              <a:buNone/>
              <a:defRPr kumimoji="0" lang="pt-BR" sz="1600" b="1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 eaLnBrk="1" latinLnBrk="0" hangingPunct="1">
              <a:defRPr kumimoji="0" lang="pt-BR" sz="2000"/>
            </a:lvl1pPr>
            <a:lvl2pPr eaLnBrk="1" latinLnBrk="0" hangingPunct="1">
              <a:defRPr kumimoji="0" lang="pt-BR" sz="1800"/>
            </a:lvl2pPr>
            <a:lvl3pPr eaLnBrk="1" latinLnBrk="0" hangingPunct="1">
              <a:defRPr kumimoji="0" lang="pt-BR" sz="1600"/>
            </a:lvl3pPr>
            <a:lvl4pPr eaLnBrk="1" latinLnBrk="0" hangingPunct="1">
              <a:defRPr kumimoji="0" lang="pt-BR" sz="1400"/>
            </a:lvl4pPr>
            <a:lvl5pPr eaLnBrk="1" latinLnBrk="0" hangingPunct="1">
              <a:defRPr kumimoji="0" lang="pt-BR" sz="1400"/>
            </a:lvl5pPr>
            <a:lvl6pPr eaLnBrk="1" latinLnBrk="0" hangingPunct="1">
              <a:defRPr kumimoji="0" lang="pt-BR" sz="1600"/>
            </a:lvl6pPr>
            <a:lvl7pPr eaLnBrk="1" latinLnBrk="0" hangingPunct="1">
              <a:defRPr kumimoji="0" lang="pt-BR" sz="1600"/>
            </a:lvl7pPr>
            <a:lvl8pPr eaLnBrk="1" latinLnBrk="0" hangingPunct="1">
              <a:defRPr kumimoji="0" lang="pt-BR" sz="1600"/>
            </a:lvl8pPr>
            <a:lvl9pPr eaLnBrk="1" latinLnBrk="0" hangingPunct="1">
              <a:defRPr kumimoji="0" lang="pt-BR" sz="16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 eaLnBrk="1" latinLnBrk="0" hangingPunct="1">
              <a:defRPr kumimoji="0" lang="pt-BR" sz="2800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3008313" cy="762000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14400"/>
            <a:ext cx="5111750" cy="5211763"/>
          </a:xfrm>
        </p:spPr>
        <p:txBody>
          <a:bodyPr>
            <a:normAutofit/>
          </a:bodyPr>
          <a:lstStyle>
            <a:lvl1pPr eaLnBrk="1" latinLnBrk="0" hangingPunct="1">
              <a:defRPr kumimoji="0" lang="pt-BR" sz="2800"/>
            </a:lvl1pPr>
            <a:lvl2pPr eaLnBrk="1" latinLnBrk="0" hangingPunct="1">
              <a:defRPr kumimoji="0" lang="pt-BR" sz="2400"/>
            </a:lvl2pPr>
            <a:lvl3pPr eaLnBrk="1" latinLnBrk="0" hangingPunct="1">
              <a:defRPr kumimoji="0" lang="pt-BR" sz="2000"/>
            </a:lvl3pPr>
            <a:lvl4pPr eaLnBrk="1" latinLnBrk="0" hangingPunct="1">
              <a:defRPr kumimoji="0" lang="pt-BR" sz="1800"/>
            </a:lvl4pPr>
            <a:lvl5pPr eaLnBrk="1" latinLnBrk="0" hangingPunct="1">
              <a:defRPr kumimoji="0" lang="pt-BR" sz="1800"/>
            </a:lvl5pPr>
            <a:lvl6pPr eaLnBrk="1" latinLnBrk="0" hangingPunct="1">
              <a:defRPr kumimoji="0" lang="pt-BR" sz="2000"/>
            </a:lvl6pPr>
            <a:lvl7pPr eaLnBrk="1" latinLnBrk="0" hangingPunct="1">
              <a:defRPr kumimoji="0" lang="pt-BR" sz="2000"/>
            </a:lvl7pPr>
            <a:lvl8pPr eaLnBrk="1" latinLnBrk="0" hangingPunct="1">
              <a:defRPr kumimoji="0" lang="pt-BR" sz="2000"/>
            </a:lvl8pPr>
            <a:lvl9pPr eaLnBrk="1" latinLnBrk="0" hangingPunct="1">
              <a:defRPr kumimoji="0" lang="pt-BR" sz="20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752600"/>
            <a:ext cx="3008313" cy="4373563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pt-BR" sz="2000" b="1"/>
            </a:lvl1pPr>
          </a:lstStyle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BR" sz="3200"/>
            </a:lvl1pPr>
            <a:lvl2pPr marL="457200" indent="0" eaLnBrk="1" latinLnBrk="0" hangingPunct="1">
              <a:buNone/>
              <a:defRPr kumimoji="0" lang="pt-BR" sz="2800"/>
            </a:lvl2pPr>
            <a:lvl3pPr marL="914400" indent="0" eaLnBrk="1" latinLnBrk="0" hangingPunct="1">
              <a:buNone/>
              <a:defRPr kumimoji="0" lang="pt-BR" sz="2400"/>
            </a:lvl3pPr>
            <a:lvl4pPr marL="1371600" indent="0" eaLnBrk="1" latinLnBrk="0" hangingPunct="1">
              <a:buNone/>
              <a:defRPr kumimoji="0" lang="pt-BR" sz="2000"/>
            </a:lvl4pPr>
            <a:lvl5pPr marL="1828800" indent="0" eaLnBrk="1" latinLnBrk="0" hangingPunct="1">
              <a:buNone/>
              <a:defRPr kumimoji="0" lang="pt-BR" sz="2000"/>
            </a:lvl5pPr>
            <a:lvl6pPr marL="2286000" indent="0" eaLnBrk="1" latinLnBrk="0" hangingPunct="1">
              <a:buNone/>
              <a:defRPr kumimoji="0" lang="pt-BR" sz="2000"/>
            </a:lvl6pPr>
            <a:lvl7pPr marL="2743200" indent="0" eaLnBrk="1" latinLnBrk="0" hangingPunct="1">
              <a:buNone/>
              <a:defRPr kumimoji="0" lang="pt-BR" sz="2000"/>
            </a:lvl7pPr>
            <a:lvl8pPr marL="3200400" indent="0" eaLnBrk="1" latinLnBrk="0" hangingPunct="1">
              <a:buNone/>
              <a:defRPr kumimoji="0" lang="pt-BR" sz="2000"/>
            </a:lvl8pPr>
            <a:lvl9pPr marL="3657600" indent="0" eaLnBrk="1" latinLnBrk="0" hangingPunct="1">
              <a:buNone/>
              <a:defRPr kumimoji="0" lang="pt-BR" sz="2000"/>
            </a:lvl9pPr>
          </a:lstStyle>
          <a:p>
            <a:pPr eaLnBrk="1" latinLnBrk="0" hangingPunct="1"/>
            <a:r>
              <a:rPr lang="pt-BR" smtClean="0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pt-BR" sz="1400"/>
            </a:lvl1pPr>
            <a:lvl2pPr marL="457200" indent="0" eaLnBrk="1" latinLnBrk="0" hangingPunct="1">
              <a:buNone/>
              <a:defRPr kumimoji="0" lang="pt-BR" sz="1200"/>
            </a:lvl2pPr>
            <a:lvl3pPr marL="914400" indent="0" eaLnBrk="1" latinLnBrk="0" hangingPunct="1">
              <a:buNone/>
              <a:defRPr kumimoji="0" lang="pt-BR" sz="1000"/>
            </a:lvl3pPr>
            <a:lvl4pPr marL="1371600" indent="0" eaLnBrk="1" latinLnBrk="0" hangingPunct="1">
              <a:buNone/>
              <a:defRPr kumimoji="0" lang="pt-BR" sz="900"/>
            </a:lvl4pPr>
            <a:lvl5pPr marL="1828800" indent="0" eaLnBrk="1" latinLnBrk="0" hangingPunct="1">
              <a:buNone/>
              <a:defRPr kumimoji="0" lang="pt-BR" sz="900"/>
            </a:lvl5pPr>
            <a:lvl6pPr marL="2286000" indent="0" eaLnBrk="1" latinLnBrk="0" hangingPunct="1">
              <a:buNone/>
              <a:defRPr kumimoji="0" lang="pt-BR" sz="900"/>
            </a:lvl6pPr>
            <a:lvl7pPr marL="2743200" indent="0" eaLnBrk="1" latinLnBrk="0" hangingPunct="1">
              <a:buNone/>
              <a:defRPr kumimoji="0" lang="pt-BR" sz="900"/>
            </a:lvl7pPr>
            <a:lvl8pPr marL="3200400" indent="0" eaLnBrk="1" latinLnBrk="0" hangingPunct="1">
              <a:buNone/>
              <a:defRPr kumimoji="0" lang="pt-BR" sz="900"/>
            </a:lvl8pPr>
            <a:lvl9pPr marL="3657600" indent="0" eaLnBrk="1" latinLnBrk="0" hangingPunct="1">
              <a:buNone/>
              <a:defRPr kumimoji="0" lang="pt-BR" sz="900"/>
            </a:lvl9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0"/>
            <a:ext cx="2057400" cy="5211763"/>
          </a:xfrm>
        </p:spPr>
        <p:txBody>
          <a:bodyPr vert="eaVert"/>
          <a:lstStyle/>
          <a:p>
            <a:pPr eaLnBrk="1" latinLnBrk="0" hangingPunct="1"/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0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FC477-0A05-4F3E-8EE9-E015C9089D56}" type="slidenum">
              <a:t>‹nº›</a:t>
            </a:fld>
            <a:endParaRPr kumimoji="0" lang="pt-BR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BR" smtClean="0"/>
              <a:t>Clique para editar o título mestre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2158D-428B-4987-8B28-745A2AFA1252}" type="datetimeFigureOut">
              <a:t>12/17/2009</a:t>
            </a:fld>
            <a:endParaRPr kumimoji="0"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B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FC477-0A05-4F3E-8EE9-E015C9089D56}" type="slidenum">
              <a:t>‹nº›</a:t>
            </a:fld>
            <a:endParaRPr kumimoji="0" lang="pt-BR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4"/>
          <a:stretch/>
        </p:blipFill>
        <p:spPr>
          <a:xfrm>
            <a:off x="-13251" y="0"/>
            <a:ext cx="9157252" cy="66044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pt-BR"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BR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BR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B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BR"/>
      </a:defPPr>
      <a:lvl1pPr marL="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4.jpeg"/><Relationship Id="rId4" Type="http://schemas.openxmlformats.org/officeDocument/2006/relationships/diagramData" Target="../diagrams/data1.xml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image" Target="../media/image11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65176"/>
            <a:ext cx="8075240" cy="498376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Sistema de Gerenciador de conteúdo - UDESC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3862" y="5085184"/>
            <a:ext cx="8227640" cy="1401019"/>
          </a:xfrm>
        </p:spPr>
        <p:txBody>
          <a:bodyPr>
            <a:normAutofit fontScale="77500" lnSpcReduction="20000"/>
          </a:bodyPr>
          <a:lstStyle/>
          <a:p>
            <a:r>
              <a:rPr lang="pt-BR" dirty="0" smtClean="0"/>
              <a:t>Equipe : Jairo </a:t>
            </a:r>
            <a:r>
              <a:rPr lang="pt-BR" dirty="0" err="1" smtClean="0"/>
              <a:t>Wensing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             Mauro </a:t>
            </a:r>
            <a:r>
              <a:rPr lang="pt-BR" dirty="0" err="1" smtClean="0"/>
              <a:t>Tortatto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                       </a:t>
            </a:r>
            <a:r>
              <a:rPr lang="pt-BR" dirty="0"/>
              <a:t>Jean Carlos Oliveira  </a:t>
            </a:r>
            <a:r>
              <a:rPr lang="pt-BR" dirty="0" smtClean="0"/>
              <a:t>de </a:t>
            </a:r>
            <a:r>
              <a:rPr lang="pt-BR" dirty="0"/>
              <a:t>Abreu</a:t>
            </a:r>
          </a:p>
          <a:p>
            <a:pPr marL="0" indent="0">
              <a:buNone/>
            </a:pPr>
            <a:r>
              <a:rPr lang="pt-BR" dirty="0" smtClean="0"/>
              <a:t>                       </a:t>
            </a:r>
            <a:r>
              <a:rPr lang="pt-BR" dirty="0"/>
              <a:t>Édson </a:t>
            </a:r>
            <a:r>
              <a:rPr lang="pt-BR" dirty="0" err="1"/>
              <a:t>Kuzniewski</a:t>
            </a:r>
            <a:r>
              <a:rPr lang="pt-BR" dirty="0"/>
              <a:t>                 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607" y="2330225"/>
            <a:ext cx="27241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187624" y="1071716"/>
            <a:ext cx="6984776" cy="4983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pt-BR" sz="2800" kern="1200">
                <a:solidFill>
                  <a:schemeClr val="tx1"/>
                </a:solidFill>
                <a:latin typeface="Georgia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pt-BR" dirty="0" smtClean="0"/>
              <a:t>CAMALEÃO</a:t>
            </a:r>
            <a:endParaRPr lang="pt-BR" dirty="0"/>
          </a:p>
        </p:txBody>
      </p:sp>
      <p:pic>
        <p:nvPicPr>
          <p:cNvPr id="1031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41168"/>
            <a:ext cx="3141501" cy="118375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2001934"/>
            <a:ext cx="8003232" cy="422646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t-BR" b="1" dirty="0" smtClean="0"/>
              <a:t>O que é um Sistema </a:t>
            </a:r>
            <a:r>
              <a:rPr lang="pt-BR" b="1" dirty="0"/>
              <a:t>de Gestão de Conteúdo - SGC </a:t>
            </a:r>
            <a:r>
              <a:rPr lang="pt-BR" dirty="0" smtClean="0"/>
              <a:t>(</a:t>
            </a:r>
            <a:r>
              <a:rPr lang="pt-BR" sz="1200" dirty="0" err="1" smtClean="0"/>
              <a:t>Content</a:t>
            </a:r>
            <a:r>
              <a:rPr lang="pt-BR" sz="1200" dirty="0" smtClean="0"/>
              <a:t> </a:t>
            </a:r>
            <a:r>
              <a:rPr lang="pt-BR" sz="1200" dirty="0"/>
              <a:t>Management Systems - </a:t>
            </a:r>
            <a:r>
              <a:rPr lang="pt-BR" sz="1200" dirty="0" smtClean="0"/>
              <a:t>CMS</a:t>
            </a:r>
            <a:r>
              <a:rPr lang="pt-BR" dirty="0" smtClean="0"/>
              <a:t>):</a:t>
            </a:r>
          </a:p>
          <a:p>
            <a:r>
              <a:rPr lang="pt-BR" dirty="0" smtClean="0"/>
              <a:t>é </a:t>
            </a:r>
            <a:r>
              <a:rPr lang="pt-BR" dirty="0"/>
              <a:t>um sistema gestor de websites, e intranets que integra ferramentas necessárias para criar, gerir (inserir e editar) conteúdos em tempo real sem a necessidade de programação de </a:t>
            </a:r>
            <a:r>
              <a:rPr lang="pt-BR" dirty="0" smtClean="0"/>
              <a:t>código</a:t>
            </a:r>
          </a:p>
          <a:p>
            <a:pPr marL="0" indent="0">
              <a:buNone/>
            </a:pPr>
            <a:r>
              <a:rPr lang="pt-BR" b="1" dirty="0" smtClean="0"/>
              <a:t>objetivo é </a:t>
            </a:r>
          </a:p>
          <a:p>
            <a:r>
              <a:rPr lang="pt-BR" dirty="0" smtClean="0"/>
              <a:t>estruturar e facilitar a criação, </a:t>
            </a:r>
          </a:p>
          <a:p>
            <a:r>
              <a:rPr lang="pt-BR" dirty="0" smtClean="0"/>
              <a:t>administração</a:t>
            </a:r>
            <a:r>
              <a:rPr lang="pt-BR" dirty="0"/>
              <a:t>, </a:t>
            </a:r>
            <a:endParaRPr lang="pt-BR" dirty="0" smtClean="0"/>
          </a:p>
          <a:p>
            <a:r>
              <a:rPr lang="pt-BR" dirty="0" smtClean="0"/>
              <a:t>distribuição</a:t>
            </a:r>
            <a:r>
              <a:rPr lang="pt-BR" dirty="0"/>
              <a:t>, </a:t>
            </a:r>
            <a:endParaRPr lang="pt-BR" dirty="0" smtClean="0"/>
          </a:p>
          <a:p>
            <a:r>
              <a:rPr lang="pt-BR" dirty="0" smtClean="0"/>
              <a:t>publicação </a:t>
            </a:r>
            <a:r>
              <a:rPr lang="pt-BR" dirty="0"/>
              <a:t>e disponibilidade da informação. </a:t>
            </a:r>
            <a:endParaRPr lang="pt-BR" dirty="0" smtClean="0"/>
          </a:p>
          <a:p>
            <a:r>
              <a:rPr lang="pt-BR" dirty="0" smtClean="0"/>
              <a:t>Sua </a:t>
            </a:r>
            <a:r>
              <a:rPr lang="pt-BR" dirty="0"/>
              <a:t>maior característica é a grande quantidade de funções presentes através de complementos (galerias de fotos, gerenciadores de enquetes, gerenciadores de formulários) que podem ser agregados ao SGC.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21" y="6228396"/>
            <a:ext cx="481004" cy="43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218456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Sistema Gerenciador de Conteúdo </a:t>
            </a:r>
            <a:br>
              <a:rPr lang="pt-BR" dirty="0"/>
            </a:br>
            <a:r>
              <a:rPr lang="pt-BR" dirty="0" smtClean="0"/>
              <a:t>CAMALEÃO</a:t>
            </a:r>
            <a:endParaRPr lang="pt-BR" dirty="0"/>
          </a:p>
        </p:txBody>
      </p:sp>
      <p:pic>
        <p:nvPicPr>
          <p:cNvPr id="6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412776"/>
            <a:ext cx="648072" cy="589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98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85961297"/>
              </p:ext>
            </p:extLst>
          </p:nvPr>
        </p:nvGraphicFramePr>
        <p:xfrm>
          <a:off x="0" y="260648"/>
          <a:ext cx="9828583" cy="6642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pt-BR" sz="2800" dirty="0" smtClean="0"/>
              <a:t>Histórico</a:t>
            </a:r>
            <a:endParaRPr lang="pt-BR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686800" y="3276600"/>
            <a:ext cx="7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/>
          </a:p>
        </p:txBody>
      </p:sp>
      <p:pic>
        <p:nvPicPr>
          <p:cNvPr id="5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387" y="1340768"/>
            <a:ext cx="473225" cy="4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81328"/>
            <a:ext cx="890286" cy="33547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82ED47FD-CD8E-4EC8-A7E3-BF3AC4BC5C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B7CBDD-BF43-4167-9001-7C4E370DA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">
                                            <p:graphicEl>
                                              <a:dgm id="{F2B7CBDD-BF43-4167-9001-7C4E370DA6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5D8A900-DB67-43E3-9F81-4D674CC66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6">
                                            <p:graphicEl>
                                              <a:dgm id="{D5D8A900-DB67-43E3-9F81-4D674CC66E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70433A-B776-4CD2-BDD6-F18A175B8D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6">
                                            <p:graphicEl>
                                              <a:dgm id="{FE70433A-B776-4CD2-BDD6-F18A175B8D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C2EDEE-B5CF-408A-B295-67F9DDBDF4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>
                                            <p:graphicEl>
                                              <a:dgm id="{F4C2EDEE-B5CF-408A-B295-67F9DDBDF4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A170A30-C640-448D-A99D-01DF7A1145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7A170A30-C640-448D-A99D-01DF7A1145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2D4654-5912-4C31-ACE3-3F03E7001F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6">
                                            <p:graphicEl>
                                              <a:dgm id="{CB2D4654-5912-4C31-ACE3-3F03E7001F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59CBF46-CE20-4E5D-B48C-5399019E6C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6">
                                            <p:graphicEl>
                                              <a:dgm id="{459CBF46-CE20-4E5D-B48C-5399019E6C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A1BCFF8-E0EC-4E1D-A18B-720E9AFAE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6">
                                            <p:graphicEl>
                                              <a:dgm id="{8A1BCFF8-E0EC-4E1D-A18B-720E9AFAE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0D580F-325F-41AE-8348-C4B0DAEF54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">
                                            <p:graphicEl>
                                              <a:dgm id="{7D0D580F-325F-41AE-8348-C4B0DAEF54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766ADB8-B521-4704-9D8F-CD9B91ED2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6">
                                            <p:graphicEl>
                                              <a:dgm id="{9766ADB8-B521-4704-9D8F-CD9B91ED22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340768"/>
            <a:ext cx="8003232" cy="4785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900" dirty="0" smtClean="0"/>
              <a:t>Portaria</a:t>
            </a:r>
            <a:r>
              <a:rPr lang="pt-BR" sz="900" dirty="0"/>
              <a:t>: 455/09 </a:t>
            </a:r>
            <a:r>
              <a:rPr lang="pt-BR" sz="900" dirty="0" err="1"/>
              <a:t>Assunto:Designa</a:t>
            </a:r>
            <a:r>
              <a:rPr lang="pt-BR" sz="900" dirty="0"/>
              <a:t> Grupo de Trabalho SETIC </a:t>
            </a:r>
            <a:r>
              <a:rPr lang="pt-BR" sz="900" dirty="0" smtClean="0"/>
              <a:t>   -  Data </a:t>
            </a:r>
            <a:r>
              <a:rPr lang="pt-BR" sz="900" dirty="0"/>
              <a:t>Publicação: 08/05/2009 Diário Oficial : 18.600 </a:t>
            </a:r>
          </a:p>
          <a:p>
            <a:pPr marL="0" indent="0">
              <a:buNone/>
            </a:pPr>
            <a:r>
              <a:rPr lang="pt-BR" sz="900" dirty="0" smtClean="0"/>
              <a:t>PORTARIA </a:t>
            </a:r>
            <a:r>
              <a:rPr lang="pt-BR" sz="900" dirty="0"/>
              <a:t>Nº455, de 05/05/2009.</a:t>
            </a:r>
          </a:p>
          <a:p>
            <a:pPr marL="0" indent="0">
              <a:buNone/>
            </a:pPr>
            <a:r>
              <a:rPr lang="pt-BR" sz="900" dirty="0"/>
              <a:t>O Reitor da Universidade do Estado de Santa Catarina, no uso das suas atribuições constantes dos incisos VII e XVII do art. 23 do Estatuto da UDESC,</a:t>
            </a:r>
          </a:p>
          <a:p>
            <a:pPr marL="0" indent="0">
              <a:buNone/>
            </a:pPr>
            <a:r>
              <a:rPr lang="pt-BR" sz="900" dirty="0"/>
              <a:t>RESOLVE</a:t>
            </a:r>
          </a:p>
          <a:p>
            <a:pPr marL="0" indent="0">
              <a:buNone/>
            </a:pPr>
            <a:r>
              <a:rPr lang="pt-BR" sz="900" dirty="0"/>
              <a:t>Art. 1º - Constituir Grupo de Trabalho denominado Portais para, no prazo de 90 (noventa) dias, apresentar um projeto de unificação dos computadores servidores de portais (paginas na internet e intranet), criação de uma INTRANET única para toda a UDESC, padronização estrutura e layout de páginas, padronização das ferramentas de desenvolvimento e de frameworks de Gerenciamento de Conteúdo - CMS.</a:t>
            </a:r>
          </a:p>
          <a:p>
            <a:pPr marL="0" indent="0">
              <a:buNone/>
            </a:pPr>
            <a:r>
              <a:rPr lang="pt-BR" sz="900" dirty="0"/>
              <a:t>Art. 2º - O Gerente de Projeto será o encarregado de fazer as convocações do membros.</a:t>
            </a:r>
          </a:p>
          <a:p>
            <a:pPr marL="0" indent="0">
              <a:buNone/>
            </a:pPr>
            <a:r>
              <a:rPr lang="pt-BR" sz="900" dirty="0"/>
              <a:t>Art. 3º - Os membros deverão escolher um relator do projeto. O Projeto deverá ser aprovado pela maioria do membros do grupo, no caso de empate, a decisão final ficará ao encargo do Secretário de TIC.</a:t>
            </a:r>
          </a:p>
          <a:p>
            <a:pPr marL="0" indent="0">
              <a:buNone/>
            </a:pPr>
            <a:r>
              <a:rPr lang="pt-BR" sz="900" dirty="0"/>
              <a:t>Art. 4º - O Grupo de trabalho deverá entregar um relatório final, sendo que o projeto que deverá ser assinado por todos os membros do grupo. O Gerente de Projeto deverá relatar a participação e a presença dos membros nas tarefas do Projeto.</a:t>
            </a:r>
          </a:p>
          <a:p>
            <a:pPr marL="0" indent="0">
              <a:buNone/>
            </a:pPr>
            <a:r>
              <a:rPr lang="pt-BR" sz="900" dirty="0"/>
              <a:t>Art. 5º - Designar os servidores abaixo relacionados para comporem o referido Grupo de Trabalho, com carga horária de 18 (dezoito) horas mensais:</a:t>
            </a:r>
          </a:p>
          <a:p>
            <a:pPr marL="0" indent="0">
              <a:buNone/>
            </a:pPr>
            <a:r>
              <a:rPr lang="pt-BR" sz="900" dirty="0"/>
              <a:t>Marcelo Cabral de Souza - SETIC Reitoria - Gerente de Projeto </a:t>
            </a:r>
          </a:p>
          <a:p>
            <a:pPr marL="0" indent="0">
              <a:buNone/>
            </a:pPr>
            <a:r>
              <a:rPr lang="pt-BR" sz="900" dirty="0" err="1"/>
              <a:t>Argeu</a:t>
            </a:r>
            <a:r>
              <a:rPr lang="pt-BR" sz="900" dirty="0"/>
              <a:t> </a:t>
            </a:r>
            <a:r>
              <a:rPr lang="pt-BR" sz="900" dirty="0" err="1"/>
              <a:t>Thiesen</a:t>
            </a:r>
            <a:r>
              <a:rPr lang="pt-BR" sz="900" dirty="0"/>
              <a:t> - CEART Reitoria - Membro</a:t>
            </a:r>
          </a:p>
          <a:p>
            <a:pPr marL="0" indent="0">
              <a:buNone/>
            </a:pPr>
            <a:r>
              <a:rPr lang="pt-BR" sz="900" dirty="0" err="1"/>
              <a:t>Sinara</a:t>
            </a:r>
            <a:r>
              <a:rPr lang="pt-BR" sz="900" dirty="0"/>
              <a:t> </a:t>
            </a:r>
            <a:r>
              <a:rPr lang="pt-BR" sz="900" dirty="0" err="1"/>
              <a:t>Molossi</a:t>
            </a:r>
            <a:r>
              <a:rPr lang="pt-BR" sz="900" dirty="0"/>
              <a:t> - SETIC Reitoria - Membro</a:t>
            </a:r>
          </a:p>
          <a:p>
            <a:pPr marL="0" indent="0">
              <a:buNone/>
            </a:pPr>
            <a:r>
              <a:rPr lang="pt-BR" sz="900" dirty="0"/>
              <a:t>Mauro Tortato - SETIC Reitoria - Membro</a:t>
            </a:r>
          </a:p>
          <a:p>
            <a:pPr marL="0" indent="0">
              <a:buNone/>
            </a:pPr>
            <a:r>
              <a:rPr lang="pt-BR" sz="900" dirty="0"/>
              <a:t>Márcio David - CAV - Membro</a:t>
            </a:r>
          </a:p>
          <a:p>
            <a:pPr marL="0" indent="0">
              <a:buNone/>
            </a:pPr>
            <a:r>
              <a:rPr lang="pt-BR" sz="900" dirty="0"/>
              <a:t>Jairo </a:t>
            </a:r>
            <a:r>
              <a:rPr lang="pt-BR" sz="900" dirty="0" err="1"/>
              <a:t>Wensing</a:t>
            </a:r>
            <a:r>
              <a:rPr lang="pt-BR" sz="900" dirty="0"/>
              <a:t> - SETIC Reitoria - Membro</a:t>
            </a:r>
          </a:p>
          <a:p>
            <a:pPr marL="0" indent="0">
              <a:buNone/>
            </a:pPr>
            <a:r>
              <a:rPr lang="pt-BR" sz="900" dirty="0"/>
              <a:t>Art. 6º - Esta Portaria entra em vigor na data da sua publicação. </a:t>
            </a:r>
          </a:p>
          <a:p>
            <a:pPr marL="0" indent="0">
              <a:buNone/>
            </a:pPr>
            <a:r>
              <a:rPr lang="pt-BR" sz="900" dirty="0" smtClean="0"/>
              <a:t>Sebastião </a:t>
            </a:r>
            <a:r>
              <a:rPr lang="pt-BR" sz="900" dirty="0" err="1"/>
              <a:t>Iberes</a:t>
            </a:r>
            <a:r>
              <a:rPr lang="pt-BR" sz="900" dirty="0"/>
              <a:t> Lopes Melo</a:t>
            </a:r>
          </a:p>
          <a:p>
            <a:pPr marL="0" indent="0">
              <a:buNone/>
            </a:pPr>
            <a:r>
              <a:rPr lang="pt-BR" sz="900" dirty="0" smtClean="0"/>
              <a:t>Reitor</a:t>
            </a:r>
            <a:endParaRPr lang="pt-BR" sz="900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21" y="6228396"/>
            <a:ext cx="481004" cy="43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570384"/>
          </a:xfrm>
        </p:spPr>
        <p:txBody>
          <a:bodyPr/>
          <a:lstStyle/>
          <a:p>
            <a:r>
              <a:rPr lang="pt-BR" dirty="0" smtClean="0"/>
              <a:t>Portaria</a:t>
            </a:r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52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700808"/>
            <a:ext cx="8003232" cy="4425355"/>
          </a:xfrm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Problemas de acessibilidade, ergonomia e usabilidade</a:t>
            </a:r>
          </a:p>
          <a:p>
            <a:r>
              <a:rPr lang="pt-BR" dirty="0" smtClean="0"/>
              <a:t>Para atualização era necessário conhecimento especializado</a:t>
            </a:r>
          </a:p>
          <a:p>
            <a:r>
              <a:rPr lang="pt-BR" dirty="0" smtClean="0"/>
              <a:t>Atualização centralizada sem infraestrutura necessária</a:t>
            </a:r>
            <a:endParaRPr lang="pt-BR" dirty="0"/>
          </a:p>
          <a:p>
            <a:r>
              <a:rPr lang="pt-BR" dirty="0" smtClean="0"/>
              <a:t>Páginas desatualizadas</a:t>
            </a:r>
            <a:endParaRPr lang="pt-BR" dirty="0"/>
          </a:p>
          <a:p>
            <a:r>
              <a:rPr lang="pt-BR" dirty="0" smtClean="0"/>
              <a:t>Problemas de capilaridade de notícias</a:t>
            </a:r>
            <a:endParaRPr lang="pt-BR" dirty="0"/>
          </a:p>
          <a:p>
            <a:r>
              <a:rPr lang="pt-BR" dirty="0" smtClean="0"/>
              <a:t>Inúmeros profissionais de TIC para prestar suporte</a:t>
            </a:r>
          </a:p>
          <a:p>
            <a:r>
              <a:rPr lang="pt-BR" dirty="0" smtClean="0"/>
              <a:t>Falta de identidade visual que fortaleça a marca UDESC</a:t>
            </a:r>
          </a:p>
          <a:p>
            <a:r>
              <a:rPr lang="pt-BR" dirty="0" smtClean="0"/>
              <a:t>Baixa visibilidade da UDESC.BR</a:t>
            </a:r>
          </a:p>
          <a:p>
            <a:r>
              <a:rPr lang="pt-BR" dirty="0" smtClean="0"/>
              <a:t>Páginas hospedas em vários servidores, implicando em aumento de consumo de energia, profissionais de TIC, duplicidade de investimento em computadores servidores, etc.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21" y="6228396"/>
            <a:ext cx="481004" cy="437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Problemas encontrados</a:t>
            </a:r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032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700808"/>
            <a:ext cx="8003232" cy="4425355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Inúmeras tecnologias utilizadas, gerando sérios problemas de manutenção. Ex. Site CAV, ESAG e FAED.</a:t>
            </a:r>
          </a:p>
          <a:p>
            <a:r>
              <a:rPr lang="pt-BR" dirty="0"/>
              <a:t>Problemas de segurança Ex. site </a:t>
            </a:r>
            <a:r>
              <a:rPr lang="pt-BR" dirty="0" smtClean="0"/>
              <a:t>FAED, ESAG;</a:t>
            </a:r>
            <a:endParaRPr lang="pt-BR" dirty="0"/>
          </a:p>
          <a:p>
            <a:r>
              <a:rPr lang="pt-BR" dirty="0" smtClean="0"/>
              <a:t>Design sofrível</a:t>
            </a:r>
          </a:p>
          <a:p>
            <a:r>
              <a:rPr lang="pt-BR" dirty="0" smtClean="0"/>
              <a:t>Os sites com excesso de conteúdo para o público interno, mas parece uma intranet.</a:t>
            </a:r>
          </a:p>
          <a:p>
            <a:r>
              <a:rPr lang="pt-BR" dirty="0" smtClean="0"/>
              <a:t>Problemas de recuperação de informação</a:t>
            </a:r>
          </a:p>
          <a:p>
            <a:r>
              <a:rPr lang="pt-BR" dirty="0" smtClean="0"/>
              <a:t>Informações duplicadas</a:t>
            </a:r>
          </a:p>
          <a:p>
            <a:r>
              <a:rPr lang="pt-BR" dirty="0" smtClean="0"/>
              <a:t>Falta de integração com setor de comunicação – Divisão de atribuições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00" y="6235468"/>
            <a:ext cx="473225" cy="4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Problemas </a:t>
            </a:r>
            <a:r>
              <a:rPr lang="pt-BR" dirty="0"/>
              <a:t>encontrados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773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700808"/>
            <a:ext cx="8003232" cy="4425355"/>
          </a:xfrm>
        </p:spPr>
        <p:txBody>
          <a:bodyPr>
            <a:normAutofit/>
          </a:bodyPr>
          <a:lstStyle/>
          <a:p>
            <a:r>
              <a:rPr lang="pt-BR" dirty="0" smtClean="0"/>
              <a:t>Atender a uma meta do planejamento estratégico – Plano 20</a:t>
            </a:r>
          </a:p>
          <a:p>
            <a:r>
              <a:rPr lang="pt-BR" dirty="0" smtClean="0"/>
              <a:t>Integração com o Setor Comunicação – SETIC provê a Tecnologia e a Secretaria de Comunicação faz a Gestão de Notícias.</a:t>
            </a:r>
          </a:p>
          <a:p>
            <a:r>
              <a:rPr lang="pt-BR" dirty="0" smtClean="0"/>
              <a:t>Fortalecer a marca UDESC e aumentar a visibilidade  na WEB</a:t>
            </a:r>
          </a:p>
          <a:p>
            <a:r>
              <a:rPr lang="pt-BR" dirty="0" smtClean="0"/>
              <a:t>Permitir que os setores atualizem suas informações diretamente, sem necessidade de conhecimento aprofundado em TIC, mas com um fluxo de aprovação a ser definido em cada setor.</a:t>
            </a:r>
          </a:p>
          <a:p>
            <a:r>
              <a:rPr lang="pt-BR" dirty="0" smtClean="0"/>
              <a:t>Atender aos requisitos de acessibilidade, ergonomia e usabilidade</a:t>
            </a:r>
          </a:p>
          <a:p>
            <a:r>
              <a:rPr lang="pt-BR" dirty="0" smtClean="0"/>
              <a:t>Aprimorar o design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0654" y="6207439"/>
            <a:ext cx="504057" cy="45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do Gerenciador de Conteúdo Camaleão</a:t>
            </a:r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4395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700808"/>
            <a:ext cx="8003232" cy="4425355"/>
          </a:xfrm>
        </p:spPr>
        <p:txBody>
          <a:bodyPr>
            <a:normAutofit fontScale="92500" lnSpcReduction="20000"/>
          </a:bodyPr>
          <a:lstStyle/>
          <a:p>
            <a:r>
              <a:rPr lang="pt-BR" dirty="0"/>
              <a:t>Criar o novo site internet e intranet </a:t>
            </a:r>
          </a:p>
          <a:p>
            <a:r>
              <a:rPr lang="pt-BR" dirty="0"/>
              <a:t>Focar os site na internet e intranet para o seu público alvo </a:t>
            </a:r>
          </a:p>
          <a:p>
            <a:r>
              <a:rPr lang="pt-BR" dirty="0" smtClean="0"/>
              <a:t>Tornar os sites mais dinâmicos </a:t>
            </a:r>
            <a:endParaRPr lang="pt-BR" dirty="0"/>
          </a:p>
          <a:p>
            <a:r>
              <a:rPr lang="pt-BR" dirty="0" smtClean="0"/>
              <a:t>Criar um WIKI ou Glossário de termos utilizados na UDESC vinculando ao mapa dos sites</a:t>
            </a:r>
          </a:p>
          <a:p>
            <a:r>
              <a:rPr lang="pt-BR" dirty="0" smtClean="0"/>
              <a:t>Newsletter (por centro)</a:t>
            </a:r>
          </a:p>
          <a:p>
            <a:r>
              <a:rPr lang="pt-BR" dirty="0" smtClean="0"/>
              <a:t>Administração </a:t>
            </a:r>
            <a:r>
              <a:rPr lang="pt-BR" dirty="0"/>
              <a:t>central na Reitoria com delegação de </a:t>
            </a:r>
            <a:r>
              <a:rPr lang="pt-BR" dirty="0" smtClean="0"/>
              <a:t>permissões (cada Centro tem perfil de administrador)</a:t>
            </a:r>
            <a:endParaRPr lang="pt-BR" dirty="0"/>
          </a:p>
          <a:p>
            <a:r>
              <a:rPr lang="pt-BR" dirty="0" smtClean="0"/>
              <a:t>Criar o sistema de Gerenciamento de notícias, eventos, editais</a:t>
            </a:r>
          </a:p>
          <a:p>
            <a:r>
              <a:rPr lang="pt-BR" dirty="0" smtClean="0"/>
              <a:t>Facilitar a recuperação de informação</a:t>
            </a:r>
          </a:p>
          <a:p>
            <a:r>
              <a:rPr lang="pt-BR" dirty="0" smtClean="0"/>
              <a:t>Redução de custos</a:t>
            </a:r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00" y="6235468"/>
            <a:ext cx="473225" cy="4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5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do Gerenciador de Conteúdo Camaleão</a:t>
            </a:r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490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9552" y="1700808"/>
            <a:ext cx="8003232" cy="4425355"/>
          </a:xfrm>
        </p:spPr>
        <p:txBody>
          <a:bodyPr>
            <a:normAutofit/>
          </a:bodyPr>
          <a:lstStyle/>
          <a:p>
            <a:r>
              <a:rPr lang="pt-BR" dirty="0" smtClean="0"/>
              <a:t>Agilidade na criação e atualização de sites</a:t>
            </a:r>
          </a:p>
          <a:p>
            <a:r>
              <a:rPr lang="pt-BR" dirty="0" smtClean="0"/>
              <a:t>Exigir o mínimo de conhecimento para atualização</a:t>
            </a:r>
          </a:p>
          <a:p>
            <a:r>
              <a:rPr lang="pt-BR" dirty="0" smtClean="0"/>
              <a:t>Ferramenta totalmente  WEB</a:t>
            </a:r>
          </a:p>
          <a:p>
            <a:r>
              <a:rPr lang="pt-BR" dirty="0" smtClean="0"/>
              <a:t>Código aberto e controle total da Ferramenta</a:t>
            </a:r>
          </a:p>
          <a:p>
            <a:r>
              <a:rPr lang="pt-BR" dirty="0" smtClean="0"/>
              <a:t>Integrado ao LDAP (autenticação corporativa)</a:t>
            </a:r>
          </a:p>
          <a:p>
            <a:r>
              <a:rPr lang="pt-BR" dirty="0" smtClean="0"/>
              <a:t>Melhorar a segurança contra acessos indevidos</a:t>
            </a:r>
          </a:p>
          <a:p>
            <a:r>
              <a:rPr lang="pt-BR" dirty="0" smtClean="0"/>
              <a:t>Informações armazenadas em Banco de Dados e com possibilidade de alteração fácil de design</a:t>
            </a:r>
          </a:p>
          <a:p>
            <a:r>
              <a:rPr lang="pt-BR" dirty="0" smtClean="0"/>
              <a:t>Integração com as Mídias sociais 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1030" name="Picture 6" descr="http://www.ponnei.com/wp-content/uploads/2009/04/chameleon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00" y="6235468"/>
            <a:ext cx="473225" cy="43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6364064"/>
            <a:ext cx="936103" cy="35273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do Gerenciador de Conteúdo Camaleão</a:t>
            </a:r>
            <a:endParaRPr lang="pt-B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372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já está usando</a:t>
            </a:r>
            <a:endParaRPr lang="pt-B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pt-BR" dirty="0" smtClean="0"/>
              <a:t>CERES 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ESAG 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CEAD 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CEFID 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Reitoria 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CEO – </a:t>
            </a:r>
            <a:r>
              <a:rPr lang="pt-BR" dirty="0"/>
              <a:t>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CEAVI </a:t>
            </a:r>
            <a:r>
              <a:rPr lang="pt-BR" dirty="0"/>
              <a:t>– 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CEPLAN – </a:t>
            </a:r>
            <a:r>
              <a:rPr lang="pt-BR" dirty="0"/>
              <a:t>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CESFI – </a:t>
            </a:r>
            <a:r>
              <a:rPr lang="pt-BR" dirty="0"/>
              <a:t>Em uso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CCT </a:t>
            </a:r>
            <a:r>
              <a:rPr lang="pt-BR" dirty="0"/>
              <a:t>– Fase de </a:t>
            </a:r>
            <a:r>
              <a:rPr lang="pt-BR" dirty="0" smtClean="0"/>
              <a:t>migração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CAV – Em fase de estudo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CEART </a:t>
            </a:r>
            <a:r>
              <a:rPr lang="pt-BR" dirty="0"/>
              <a:t>– Em fase de </a:t>
            </a:r>
            <a:r>
              <a:rPr lang="pt-BR" dirty="0" smtClean="0"/>
              <a:t>estudo</a:t>
            </a:r>
          </a:p>
          <a:p>
            <a:pPr>
              <a:lnSpc>
                <a:spcPct val="100000"/>
              </a:lnSpc>
            </a:pPr>
            <a:r>
              <a:rPr lang="pt-BR" dirty="0" smtClean="0"/>
              <a:t>FAED – </a:t>
            </a:r>
            <a:r>
              <a:rPr lang="pt-BR" dirty="0"/>
              <a:t>Em uso</a:t>
            </a:r>
          </a:p>
          <a:p>
            <a:pPr>
              <a:lnSpc>
                <a:spcPct val="100000"/>
              </a:lnSpc>
            </a:pPr>
            <a:endParaRPr lang="pt-BR" dirty="0"/>
          </a:p>
          <a:p>
            <a:pPr marL="0" indent="0">
              <a:lnSpc>
                <a:spcPct val="100000"/>
              </a:lnSpc>
              <a:buNone/>
            </a:pPr>
            <a:endParaRPr lang="pt-BR" dirty="0" smtClean="0"/>
          </a:p>
          <a:p>
            <a:pPr>
              <a:lnSpc>
                <a:spcPct val="150000"/>
              </a:lnSpc>
            </a:pP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pt-BR" baseline="0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baseline="0" dirty="0" smtClean="0"/>
              <a:t>FIM</a:t>
            </a:r>
          </a:p>
          <a:p>
            <a:pPr marL="0" indent="0" algn="ctr">
              <a:lnSpc>
                <a:spcPct val="150000"/>
              </a:lnSpc>
              <a:buNone/>
            </a:pPr>
            <a:endParaRPr lang="pt-BR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t-BR" baseline="0" dirty="0" smtClean="0"/>
              <a:t>Obrigado!</a:t>
            </a:r>
            <a:endParaRPr lang="pt-BR" baseline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pbN8jrcRkzLTOV54VyMEqh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eXH6ortg5F8MBDBCXffNY"/>
</p:tagLst>
</file>

<file path=ppt/theme/theme1.xml><?xml version="1.0" encoding="utf-8"?>
<a:theme xmlns:a="http://schemas.openxmlformats.org/drawingml/2006/main" name="Relatório de Status do Proje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ProjectStatusReport</Template>
  <TotalTime>0</TotalTime>
  <Words>1442</Words>
  <Application>Microsoft Office PowerPoint</Application>
  <PresentationFormat>Apresentação na tela (4:3)</PresentationFormat>
  <Paragraphs>188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Relatório de Status do Projeto</vt:lpstr>
      <vt:lpstr>Sistema de Gerenciador de conteúdo - UDESC</vt:lpstr>
      <vt:lpstr>Sistema Gerenciador de Conteúdo  CAMALEÃO</vt:lpstr>
      <vt:lpstr>Histórico</vt:lpstr>
      <vt:lpstr>Portaria</vt:lpstr>
      <vt:lpstr>Problemas encontrados</vt:lpstr>
      <vt:lpstr>Problemas encontrados</vt:lpstr>
      <vt:lpstr>Objetivos do Gerenciador de Conteúdo Camaleão</vt:lpstr>
      <vt:lpstr>Objetivos do Gerenciador de Conteúdo Camaleão</vt:lpstr>
      <vt:lpstr>Objetivos do Gerenciador de Conteúdo Camaleão</vt:lpstr>
      <vt:lpstr>Quem já está usando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2011-02-11T18:31:18Z</dcterms:created>
  <dcterms:modified xsi:type="dcterms:W3CDTF">2012-07-02T21:51:36Z</dcterms:modified>
</cp:coreProperties>
</file>