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344" r:id="rId7"/>
    <p:sldId id="345" r:id="rId8"/>
    <p:sldId id="348" r:id="rId9"/>
    <p:sldId id="349" r:id="rId10"/>
    <p:sldId id="350" r:id="rId11"/>
    <p:sldId id="339" r:id="rId12"/>
    <p:sldId id="340" r:id="rId13"/>
    <p:sldId id="341" r:id="rId14"/>
    <p:sldId id="342" r:id="rId15"/>
    <p:sldId id="351" r:id="rId16"/>
    <p:sldId id="352" r:id="rId17"/>
    <p:sldId id="353" r:id="rId18"/>
    <p:sldId id="354" r:id="rId19"/>
    <p:sldId id="355" r:id="rId20"/>
    <p:sldId id="356" r:id="rId21"/>
    <p:sldId id="361" r:id="rId22"/>
    <p:sldId id="368" r:id="rId23"/>
    <p:sldId id="365" r:id="rId24"/>
    <p:sldId id="357" r:id="rId25"/>
    <p:sldId id="358" r:id="rId26"/>
    <p:sldId id="359" r:id="rId27"/>
    <p:sldId id="360" r:id="rId28"/>
    <p:sldId id="265" r:id="rId29"/>
    <p:sldId id="362" r:id="rId30"/>
    <p:sldId id="364" r:id="rId31"/>
    <p:sldId id="310" r:id="rId32"/>
    <p:sldId id="311" r:id="rId33"/>
    <p:sldId id="312" r:id="rId34"/>
    <p:sldId id="307" r:id="rId35"/>
    <p:sldId id="309" r:id="rId36"/>
    <p:sldId id="369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7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7/13/2017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7/13/2017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7/13/2017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7/13/2017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7/13/2017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7/13/2017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enade.inep.gov.br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583096"/>
            <a:ext cx="10058400" cy="3670852"/>
          </a:xfrm>
        </p:spPr>
        <p:txBody>
          <a:bodyPr>
            <a:normAutofit/>
          </a:bodyPr>
          <a:lstStyle/>
          <a:p>
            <a:pPr algn="ctr"/>
            <a:r>
              <a:rPr lang="pt-BR" b="1" i="1" dirty="0"/>
              <a:t>SEMINÁRIO  INSTITUCIONAL</a:t>
            </a:r>
            <a:br>
              <a:rPr lang="pt-BR" b="1" i="1" dirty="0"/>
            </a:br>
            <a:r>
              <a:rPr lang="pt-BR" b="1" i="1" dirty="0"/>
              <a:t>E N A D E    2017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Exame nacional de Desempenho dos estudantes</a:t>
            </a:r>
          </a:p>
        </p:txBody>
      </p:sp>
    </p:spTree>
    <p:extLst>
      <p:ext uri="{BB962C8B-B14F-4D97-AF65-F5344CB8AC3E}">
        <p14:creationId xmlns:p14="http://schemas.microsoft.com/office/powerpoint/2010/main" val="1745901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927716"/>
              </p:ext>
            </p:extLst>
          </p:nvPr>
        </p:nvGraphicFramePr>
        <p:xfrm>
          <a:off x="321972" y="380011"/>
          <a:ext cx="10662705" cy="6882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71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40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335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080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3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CURSO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CÓDIGO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CHEFE DE DEPARTAMENTO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E-MAIL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2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Licenciatura em Geografia (FAED)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/>
                        <a:t>2541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ANA MARIA HOEPERS PREVE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anamariapreve@gmail.com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1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Bacharelado</a:t>
                      </a:r>
                      <a:r>
                        <a:rPr lang="en-US" sz="1200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em Geografia (FAED)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/>
                        <a:t>302541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ANA MARIA HOEPERS PREVE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anamariapreve@gmail.com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8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Licenciatura em História (FAED)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/>
                        <a:t>2540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36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Bacharelado</a:t>
                      </a:r>
                      <a:r>
                        <a:rPr lang="en-US" sz="1200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em História (FAED)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/>
                        <a:t>302540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31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ENGENHARIAS:  </a:t>
                      </a:r>
                    </a:p>
                    <a:p>
                      <a:pPr marL="228600" indent="-228600" algn="just">
                        <a:spcAft>
                          <a:spcPts val="0"/>
                        </a:spcAft>
                        <a:buAutoNum type="alphaLcParenR"/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Engenharia Sanitária;</a:t>
                      </a:r>
                      <a:r>
                        <a:rPr lang="pt-BR" sz="1200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28600" indent="-228600" algn="just">
                        <a:spcAft>
                          <a:spcPts val="0"/>
                        </a:spcAft>
                        <a:buAutoNum type="alphaLcParenR"/>
                      </a:pPr>
                      <a:endParaRPr lang="pt-BR" sz="1200" baseline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spcAft>
                          <a:spcPts val="0"/>
                        </a:spcAft>
                        <a:buAutoNum type="alphaLcParenR"/>
                      </a:pPr>
                      <a:r>
                        <a:rPr lang="pt-BR" sz="1200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Engenharia Ambiental e Sanitária</a:t>
                      </a:r>
                    </a:p>
                    <a:p>
                      <a:pPr marL="228600" indent="-228600" algn="just">
                        <a:spcAft>
                          <a:spcPts val="0"/>
                        </a:spcAft>
                        <a:buAutoNum type="alphaLcParenR"/>
                      </a:pPr>
                      <a:endParaRPr lang="pt-BR" sz="1200" baseline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spcAft>
                          <a:spcPts val="0"/>
                        </a:spcAft>
                        <a:buAutoNum type="alphaLcParenR"/>
                      </a:pPr>
                      <a:endParaRPr lang="pt-BR" sz="1200" baseline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None/>
                      </a:pPr>
                      <a:r>
                        <a:rPr lang="pt-BR" sz="1200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None/>
                      </a:pPr>
                      <a:r>
                        <a:rPr lang="pt-BR" sz="1200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c) Engenharia de Petróleo (CEAVI, CAV, CESFI)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/>
                        <a:t>a) 1149596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/>
                        <a:t>c) 1178687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a) PRISCILA NATASHA KINAS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b) Demanda </a:t>
                      </a:r>
                      <a:r>
                        <a:rPr lang="pt-BR" sz="1200" dirty="0" err="1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e-MEC</a:t>
                      </a:r>
                      <a:r>
                        <a:rPr lang="pt-BR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para inclusão no </a:t>
                      </a:r>
                      <a:r>
                        <a:rPr lang="pt-BR" sz="1200" dirty="0" err="1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sitema</a:t>
                      </a:r>
                      <a:r>
                        <a:rPr lang="pt-BR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c) ALEXANDRE MAGNO DE PAULA DIAS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priscila.kinas@udesc.br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alexandre.dias@udesc.br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243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ENGENHARIAS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Parágrafo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Único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Art. 1. da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Portaria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n. 8/2017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Todos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os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cursos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Engenharia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que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se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enquadrarem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nas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áreas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discriminadas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devem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ser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enquadrados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área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de ENGENHARIA”.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Edital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nº 26/2017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considera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enquadramento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o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processo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pelo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qual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a IES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área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conhecimento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ser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avaliada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pelo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ENADE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correlacionada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processo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pedagógico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seu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curso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com base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nas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Diretrizes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Prova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publicadas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página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do INEP htpp://portal.inep.gov.br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Os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cursos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Engenharia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que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são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regulamentados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 pela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Resolução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CNE/CES nº 11/2002 (que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possuem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Diretrizes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Curriculares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próprias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estão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abarcados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determinação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enquadramento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ENGENHARIAS.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441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99C935-5F9D-4E17-9D31-A709FB61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CRONOGRAMA  ENADE   2017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F3B78F5-CA9C-4BC8-82D9-DA6A66CB60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1) </a:t>
            </a:r>
            <a:r>
              <a:rPr lang="en-US" dirty="0" err="1"/>
              <a:t>Inscrições</a:t>
            </a:r>
            <a:r>
              <a:rPr lang="en-US" dirty="0"/>
              <a:t> de </a:t>
            </a:r>
            <a:r>
              <a:rPr lang="en-US" dirty="0" err="1"/>
              <a:t>estudantes</a:t>
            </a:r>
            <a:r>
              <a:rPr lang="en-US" dirty="0"/>
              <a:t> </a:t>
            </a:r>
            <a:r>
              <a:rPr lang="en-US" dirty="0" err="1"/>
              <a:t>irregulares</a:t>
            </a:r>
            <a:endParaRPr lang="en-US" dirty="0"/>
          </a:p>
          <a:p>
            <a:r>
              <a:rPr lang="en-US" dirty="0"/>
              <a:t>2) </a:t>
            </a:r>
            <a:r>
              <a:rPr lang="en-US" dirty="0" err="1"/>
              <a:t>Inscrições</a:t>
            </a:r>
            <a:r>
              <a:rPr lang="en-US" dirty="0"/>
              <a:t> de </a:t>
            </a:r>
            <a:r>
              <a:rPr lang="en-US" dirty="0" err="1"/>
              <a:t>estudantes</a:t>
            </a:r>
            <a:r>
              <a:rPr lang="en-US" dirty="0"/>
              <a:t> </a:t>
            </a:r>
            <a:r>
              <a:rPr lang="en-US" dirty="0" err="1"/>
              <a:t>ingresssantes</a:t>
            </a:r>
            <a:endParaRPr lang="en-US" dirty="0"/>
          </a:p>
          <a:p>
            <a:r>
              <a:rPr lang="en-US" dirty="0"/>
              <a:t>3) </a:t>
            </a:r>
            <a:r>
              <a:rPr lang="en-US" dirty="0" err="1"/>
              <a:t>Inscrições</a:t>
            </a:r>
            <a:r>
              <a:rPr lang="en-US" dirty="0"/>
              <a:t> de </a:t>
            </a:r>
            <a:r>
              <a:rPr lang="en-US" dirty="0" err="1"/>
              <a:t>estudantes</a:t>
            </a:r>
            <a:r>
              <a:rPr lang="en-US" dirty="0"/>
              <a:t> </a:t>
            </a:r>
            <a:r>
              <a:rPr lang="en-US" dirty="0" err="1"/>
              <a:t>concluintes</a:t>
            </a:r>
            <a:endParaRPr lang="en-US" dirty="0"/>
          </a:p>
          <a:p>
            <a:r>
              <a:rPr lang="en-US" dirty="0"/>
              <a:t>4) </a:t>
            </a:r>
            <a:r>
              <a:rPr lang="en-US" dirty="0" err="1"/>
              <a:t>Retificação</a:t>
            </a:r>
            <a:r>
              <a:rPr lang="en-US" dirty="0"/>
              <a:t> de </a:t>
            </a:r>
            <a:r>
              <a:rPr lang="en-US" dirty="0" err="1"/>
              <a:t>enquadramento</a:t>
            </a:r>
            <a:r>
              <a:rPr lang="en-US" dirty="0"/>
              <a:t>  e </a:t>
            </a:r>
            <a:r>
              <a:rPr lang="en-US" dirty="0" err="1"/>
              <a:t>Inscrições</a:t>
            </a:r>
            <a:r>
              <a:rPr lang="en-US" dirty="0"/>
              <a:t> </a:t>
            </a:r>
            <a:r>
              <a:rPr lang="en-US" dirty="0" err="1"/>
              <a:t>intempestivas</a:t>
            </a:r>
            <a:r>
              <a:rPr lang="en-US" dirty="0"/>
              <a:t>  </a:t>
            </a:r>
          </a:p>
          <a:p>
            <a:r>
              <a:rPr lang="en-US" dirty="0"/>
              <a:t>5) </a:t>
            </a:r>
            <a:r>
              <a:rPr lang="en-US" dirty="0" err="1"/>
              <a:t>Cadastro</a:t>
            </a:r>
            <a:r>
              <a:rPr lang="en-US" dirty="0"/>
              <a:t> dos </a:t>
            </a:r>
            <a:r>
              <a:rPr lang="en-US" dirty="0" err="1"/>
              <a:t>estudantes</a:t>
            </a:r>
            <a:r>
              <a:rPr lang="en-US" dirty="0"/>
              <a:t> </a:t>
            </a:r>
            <a:r>
              <a:rPr lang="en-US" dirty="0" err="1"/>
              <a:t>concluintes</a:t>
            </a:r>
            <a:r>
              <a:rPr lang="en-US" dirty="0"/>
              <a:t> </a:t>
            </a:r>
            <a:r>
              <a:rPr lang="en-US" dirty="0" err="1"/>
              <a:t>regulares</a:t>
            </a:r>
            <a:endParaRPr lang="en-US" dirty="0"/>
          </a:p>
          <a:p>
            <a:r>
              <a:rPr lang="en-US" dirty="0"/>
              <a:t>6) </a:t>
            </a:r>
            <a:r>
              <a:rPr lang="en-US" dirty="0" err="1"/>
              <a:t>Solicitação</a:t>
            </a:r>
            <a:r>
              <a:rPr lang="en-US" dirty="0"/>
              <a:t> de </a:t>
            </a:r>
            <a:r>
              <a:rPr lang="en-US" dirty="0" err="1"/>
              <a:t>atendimento</a:t>
            </a:r>
            <a:r>
              <a:rPr lang="en-US" dirty="0"/>
              <a:t> </a:t>
            </a:r>
            <a:r>
              <a:rPr lang="en-US" dirty="0" err="1"/>
              <a:t>especializado</a:t>
            </a:r>
            <a:r>
              <a:rPr lang="en-US" dirty="0"/>
              <a:t> e/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específico</a:t>
            </a:r>
            <a:endParaRPr lang="en-US" dirty="0"/>
          </a:p>
          <a:p>
            <a:r>
              <a:rPr lang="en-US" dirty="0"/>
              <a:t>7) </a:t>
            </a:r>
            <a:r>
              <a:rPr lang="en-US" dirty="0" err="1"/>
              <a:t>Preenchimento</a:t>
            </a:r>
            <a:r>
              <a:rPr lang="en-US" dirty="0"/>
              <a:t> do </a:t>
            </a:r>
            <a:r>
              <a:rPr lang="en-US" dirty="0" err="1"/>
              <a:t>questionário</a:t>
            </a:r>
            <a:r>
              <a:rPr lang="en-US" dirty="0"/>
              <a:t> do </a:t>
            </a:r>
            <a:r>
              <a:rPr lang="en-US" dirty="0" err="1"/>
              <a:t>estudante</a:t>
            </a:r>
            <a:endParaRPr lang="en-US" dirty="0"/>
          </a:p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2800F3E-DC05-4C7A-8812-262A8EC12E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1) </a:t>
            </a:r>
            <a:r>
              <a:rPr lang="en-US" dirty="0" err="1"/>
              <a:t>até</a:t>
            </a:r>
            <a:r>
              <a:rPr lang="en-US" dirty="0"/>
              <a:t> 09/08/2017</a:t>
            </a:r>
          </a:p>
          <a:p>
            <a:r>
              <a:rPr lang="en-US" dirty="0"/>
              <a:t>2) de 29/07 a 11/08/2017</a:t>
            </a:r>
          </a:p>
          <a:p>
            <a:r>
              <a:rPr lang="en-US" dirty="0"/>
              <a:t>3) de 29/07 a 11/08/2017</a:t>
            </a:r>
          </a:p>
          <a:p>
            <a:r>
              <a:rPr lang="en-US" dirty="0"/>
              <a:t>4) 14/08 a 25/08/2017</a:t>
            </a:r>
          </a:p>
          <a:p>
            <a:r>
              <a:rPr lang="en-US" dirty="0"/>
              <a:t>5) 14/08 a 20/11/2017</a:t>
            </a:r>
          </a:p>
          <a:p>
            <a:endParaRPr lang="en-US" dirty="0"/>
          </a:p>
          <a:p>
            <a:r>
              <a:rPr lang="en-US" dirty="0"/>
              <a:t>6) 14/08 a 03/09/2017</a:t>
            </a:r>
          </a:p>
          <a:p>
            <a:r>
              <a:rPr lang="en-US" dirty="0"/>
              <a:t>7) 28/08 a 20/11/2017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7474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99C935-5F9D-4E17-9D31-A709FB61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CRONOGRAMA  ENADE   2017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F3B78F5-CA9C-4BC8-82D9-DA6A66CB60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8) </a:t>
            </a:r>
            <a:r>
              <a:rPr lang="en-US" dirty="0" err="1"/>
              <a:t>Divulgação</a:t>
            </a:r>
            <a:r>
              <a:rPr lang="en-US" dirty="0"/>
              <a:t> dos </a:t>
            </a:r>
            <a:r>
              <a:rPr lang="en-US" dirty="0" err="1"/>
              <a:t>locais</a:t>
            </a:r>
            <a:r>
              <a:rPr lang="en-US" dirty="0"/>
              <a:t> de </a:t>
            </a:r>
            <a:r>
              <a:rPr lang="en-US" dirty="0" err="1"/>
              <a:t>prova</a:t>
            </a:r>
            <a:endParaRPr lang="en-US" dirty="0"/>
          </a:p>
          <a:p>
            <a:r>
              <a:rPr lang="en-US" dirty="0"/>
              <a:t>9) </a:t>
            </a:r>
            <a:r>
              <a:rPr lang="en-US" dirty="0" err="1"/>
              <a:t>Preenchimento</a:t>
            </a:r>
            <a:r>
              <a:rPr lang="en-US" dirty="0"/>
              <a:t> do </a:t>
            </a:r>
            <a:r>
              <a:rPr lang="en-US" dirty="0" err="1"/>
              <a:t>questionário</a:t>
            </a:r>
            <a:r>
              <a:rPr lang="en-US" dirty="0"/>
              <a:t> do </a:t>
            </a:r>
            <a:r>
              <a:rPr lang="en-US" dirty="0" err="1"/>
              <a:t>coordenador</a:t>
            </a:r>
            <a:r>
              <a:rPr lang="en-US" dirty="0"/>
              <a:t> de </a:t>
            </a:r>
            <a:r>
              <a:rPr lang="en-US" dirty="0" err="1"/>
              <a:t>curso</a:t>
            </a:r>
            <a:r>
              <a:rPr lang="en-US" dirty="0"/>
              <a:t>/</a:t>
            </a:r>
            <a:r>
              <a:rPr lang="en-US" dirty="0" err="1"/>
              <a:t>chefe</a:t>
            </a:r>
            <a:r>
              <a:rPr lang="en-US" dirty="0"/>
              <a:t> de </a:t>
            </a:r>
            <a:r>
              <a:rPr lang="en-US" dirty="0" err="1"/>
              <a:t>departamento</a:t>
            </a:r>
            <a:endParaRPr lang="en-US" dirty="0"/>
          </a:p>
          <a:p>
            <a:r>
              <a:rPr lang="en-US" dirty="0"/>
              <a:t>10) </a:t>
            </a:r>
            <a:r>
              <a:rPr lang="en-US" dirty="0" err="1"/>
              <a:t>Previsão</a:t>
            </a:r>
            <a:r>
              <a:rPr lang="en-US" dirty="0"/>
              <a:t> de </a:t>
            </a:r>
            <a:r>
              <a:rPr lang="en-US" dirty="0" err="1"/>
              <a:t>divulgação</a:t>
            </a:r>
            <a:r>
              <a:rPr lang="en-US" dirty="0"/>
              <a:t> da </a:t>
            </a:r>
            <a:r>
              <a:rPr lang="en-US" dirty="0" err="1"/>
              <a:t>relação</a:t>
            </a:r>
            <a:r>
              <a:rPr lang="en-US" dirty="0"/>
              <a:t> de </a:t>
            </a:r>
            <a:r>
              <a:rPr lang="en-US" dirty="0" err="1"/>
              <a:t>estudantes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situação</a:t>
            </a:r>
            <a:r>
              <a:rPr lang="en-US" dirty="0"/>
              <a:t> regular </a:t>
            </a:r>
          </a:p>
          <a:p>
            <a:r>
              <a:rPr lang="en-US" dirty="0"/>
              <a:t>11) </a:t>
            </a:r>
            <a:r>
              <a:rPr lang="en-US" dirty="0" err="1"/>
              <a:t>Período</a:t>
            </a:r>
            <a:r>
              <a:rPr lang="en-US" dirty="0"/>
              <a:t> de </a:t>
            </a:r>
            <a:r>
              <a:rPr lang="en-US" dirty="0" err="1"/>
              <a:t>solicitação</a:t>
            </a:r>
            <a:r>
              <a:rPr lang="en-US" dirty="0"/>
              <a:t> de </a:t>
            </a:r>
            <a:r>
              <a:rPr lang="en-US" dirty="0" err="1"/>
              <a:t>dispensa</a:t>
            </a:r>
            <a:r>
              <a:rPr lang="en-US" dirty="0"/>
              <a:t> pela IES</a:t>
            </a:r>
          </a:p>
          <a:p>
            <a:r>
              <a:rPr lang="en-US" dirty="0"/>
              <a:t>12) </a:t>
            </a:r>
            <a:r>
              <a:rPr lang="en-US" dirty="0" err="1"/>
              <a:t>Período</a:t>
            </a:r>
            <a:r>
              <a:rPr lang="en-US" dirty="0"/>
              <a:t> de </a:t>
            </a:r>
            <a:r>
              <a:rPr lang="en-US" dirty="0" err="1"/>
              <a:t>solicitação</a:t>
            </a:r>
            <a:r>
              <a:rPr lang="en-US" dirty="0"/>
              <a:t> de </a:t>
            </a:r>
            <a:r>
              <a:rPr lang="en-US" dirty="0" err="1"/>
              <a:t>dispensa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INEP 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2800F3E-DC05-4C7A-8812-262A8EC12E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8) 13/11/2017</a:t>
            </a:r>
          </a:p>
          <a:p>
            <a:r>
              <a:rPr lang="en-US" dirty="0"/>
              <a:t>9) 27/11 a 08/12/2017 </a:t>
            </a:r>
          </a:p>
          <a:p>
            <a:endParaRPr lang="en-US" dirty="0"/>
          </a:p>
          <a:p>
            <a:r>
              <a:rPr lang="en-US" dirty="0"/>
              <a:t>10) 20/12/2017</a:t>
            </a:r>
          </a:p>
          <a:p>
            <a:r>
              <a:rPr lang="en-US" dirty="0"/>
              <a:t>11) 22/12/2017 a 31/01/2018</a:t>
            </a:r>
          </a:p>
          <a:p>
            <a:r>
              <a:rPr lang="en-US" dirty="0"/>
              <a:t>12) 05/02/2018 a  23/02/2018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7471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9A49FD-4983-4969-BA24-248DB689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DEVEM SER INSCRITOS NO ENADE 2017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22EF358-6BE2-489B-A1A8-4DF6A18D3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I - </a:t>
            </a:r>
            <a:r>
              <a:rPr lang="pt-BR" b="1" dirty="0"/>
              <a:t>estudantes ingressantes: </a:t>
            </a:r>
            <a:r>
              <a:rPr lang="pt-BR" dirty="0"/>
              <a:t>estudantes que tenham iniciado o respectivo curso no ano de 2017, devidamente matriculados, e que tenham até  25% da carga horária mínima do currículo do curso cumprida até o último dia de retificação.  </a:t>
            </a:r>
          </a:p>
          <a:p>
            <a:r>
              <a:rPr lang="pt-BR" dirty="0"/>
              <a:t>II - </a:t>
            </a:r>
            <a:r>
              <a:rPr lang="pt-BR" b="1" dirty="0"/>
              <a:t>estudantes concluintes (Bacharelado e Licenciatura): </a:t>
            </a:r>
            <a:r>
              <a:rPr lang="pt-BR" dirty="0"/>
              <a:t>estudantes que tenham expectativa de conclusão do curso até julho de 2018 </a:t>
            </a:r>
            <a:r>
              <a:rPr lang="pt-BR" b="1" dirty="0"/>
              <a:t>ou</a:t>
            </a:r>
            <a:r>
              <a:rPr lang="pt-BR" dirty="0"/>
              <a:t> que tenham cumprido 80% ou mais da carga horária mínima do currículo do curso até o dia de retificação.</a:t>
            </a:r>
            <a:endParaRPr lang="en-US" dirty="0"/>
          </a:p>
          <a:p>
            <a:r>
              <a:rPr lang="en-US" dirty="0"/>
              <a:t>I</a:t>
            </a:r>
            <a:r>
              <a:rPr lang="pt-BR" dirty="0"/>
              <a:t>II - </a:t>
            </a:r>
            <a:r>
              <a:rPr lang="pt-BR" b="1" dirty="0"/>
              <a:t>estudantes concluintes (Tecnólogo): </a:t>
            </a:r>
            <a:r>
              <a:rPr lang="pt-BR" dirty="0"/>
              <a:t>estudantes que tenham expectativa de conclusão do curso até dezembro de 2017 </a:t>
            </a:r>
            <a:r>
              <a:rPr lang="pt-BR" b="1" dirty="0"/>
              <a:t>ou</a:t>
            </a:r>
            <a:r>
              <a:rPr lang="pt-BR" dirty="0"/>
              <a:t> que tenham cumprido 75 % ou mais da carga horária mínima do currículo do curso até o dia de retificação.</a:t>
            </a:r>
          </a:p>
        </p:txBody>
      </p:sp>
    </p:spTree>
    <p:extLst>
      <p:ext uri="{BB962C8B-B14F-4D97-AF65-F5344CB8AC3E}">
        <p14:creationId xmlns:p14="http://schemas.microsoft.com/office/powerpoint/2010/main" val="4027310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327179-7CA4-44B0-9A0B-871A65E5D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ESTUDANTES DISPENSADOS  DO  ENADE 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47ED12F-3493-48D3-9C15-DC999D490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               </a:t>
            </a:r>
          </a:p>
          <a:p>
            <a:endParaRPr lang="en-US" sz="1800" dirty="0"/>
          </a:p>
          <a:p>
            <a:pPr algn="ctr"/>
            <a:r>
              <a:rPr lang="pt-BR" sz="1800" dirty="0"/>
              <a:t>I - Estudantes dos cursos das áreas avaliadas no </a:t>
            </a:r>
            <a:r>
              <a:rPr lang="pt-BR" sz="1800" dirty="0" err="1"/>
              <a:t>Enade</a:t>
            </a:r>
            <a:r>
              <a:rPr lang="pt-BR" sz="1800" dirty="0"/>
              <a:t> 2017 que colaram grau até o último dia do período de retificações (25/08/2017)</a:t>
            </a:r>
          </a:p>
          <a:p>
            <a:pPr algn="ctr"/>
            <a:endParaRPr lang="pt-BR" sz="1800" dirty="0"/>
          </a:p>
          <a:p>
            <a:pPr algn="ctr"/>
            <a:r>
              <a:rPr lang="pt-BR" sz="1800" dirty="0"/>
              <a:t>II - Estudantes oficialmente matriculados que cursaram atividades curriculares fora do Brasil, na data de realização do </a:t>
            </a:r>
            <a:r>
              <a:rPr lang="pt-BR" sz="1800" dirty="0" err="1"/>
              <a:t>Enade</a:t>
            </a:r>
            <a:r>
              <a:rPr lang="pt-BR" sz="1800" dirty="0"/>
              <a:t> 2017, em instituição conveniada com a IES de origem.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843743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ATO DE INSCRIÇÃO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t-BR" sz="1600" b="1" u="sng" dirty="0"/>
              <a:t>A  Chefia do departamento deverá no ato da inscrição</a:t>
            </a:r>
            <a:r>
              <a:rPr lang="pt-BR" sz="1600" u="sng" dirty="0"/>
              <a:t>:</a:t>
            </a:r>
          </a:p>
          <a:p>
            <a:pPr algn="just"/>
            <a:r>
              <a:rPr lang="pt-BR" sz="1600" dirty="0"/>
              <a:t>1) Autorizar o cadastro dos Estudantes habilitados para o  </a:t>
            </a:r>
            <a:r>
              <a:rPr lang="pt-BR" sz="1600" dirty="0" err="1"/>
              <a:t>Enade</a:t>
            </a:r>
            <a:r>
              <a:rPr lang="pt-BR" sz="1600" dirty="0"/>
              <a:t> 2017, a partir de lista disponibilizada pelo Inep, que tem como referência as informações prestadas ao Censo da Educação Superior;</a:t>
            </a:r>
          </a:p>
          <a:p>
            <a:r>
              <a:rPr lang="pt-BR" sz="1600" dirty="0"/>
              <a:t>2) Incluir Estudantes habilitados para o </a:t>
            </a:r>
            <a:r>
              <a:rPr lang="pt-BR" sz="1600" dirty="0" err="1"/>
              <a:t>Enade</a:t>
            </a:r>
            <a:r>
              <a:rPr lang="pt-BR" sz="1600" dirty="0"/>
              <a:t> 2017 que não estejam na lista disponibilizada pelo Inep, desde que justifiquem o motivo da inclusão. Nesse caso, o Chefe do departamento deverá ter o número de Cadastro de Pessoa Física (CPF) do Estudante, documento obrigatório para a efetivação da inscrição;</a:t>
            </a:r>
          </a:p>
          <a:p>
            <a:r>
              <a:rPr lang="pt-BR" sz="1600" dirty="0"/>
              <a:t>3) Excluir Estudantes que estejam na lista disponibilizada pelo Inep e que não estejam habilitados no </a:t>
            </a:r>
            <a:r>
              <a:rPr lang="pt-BR" sz="1600" dirty="0" err="1"/>
              <a:t>Enade</a:t>
            </a:r>
            <a:r>
              <a:rPr lang="pt-BR" sz="1600" dirty="0"/>
              <a:t> 2017 para o Curso relacionado da IES, desde que justifiquem o motivo da exclusão;</a:t>
            </a:r>
          </a:p>
          <a:p>
            <a:r>
              <a:rPr lang="pt-BR" sz="1600" dirty="0"/>
              <a:t>4) Informar os dados acadêmicos dos Estudantes, quando estes não estiverem na lista do Censo da Educação Superior;</a:t>
            </a:r>
          </a:p>
          <a:p>
            <a:r>
              <a:rPr lang="pt-BR" sz="1600" dirty="0"/>
              <a:t>5) Divulgar e incentivar os Estudantes inscritos a realizarem o cadastro no período fixado no cronograma, em sistema próprio, http://enade.inep.gov.br, horário oficial de Brasília-DF, quando deverão informar seus dados pessoais e de contato, e indicar atendimento especializado e/ou específico, se for o caso;</a:t>
            </a:r>
          </a:p>
          <a:p>
            <a:r>
              <a:rPr lang="pt-BR" sz="1600" dirty="0"/>
              <a:t>6)  Conferir se todos os Estudantes inscritos realizaram o cadastro;</a:t>
            </a:r>
          </a:p>
          <a:p>
            <a:r>
              <a:rPr lang="pt-BR" sz="1600" dirty="0"/>
              <a:t>7)  Caso algum Estudante inscrito não tenha realizado o cadastro é responsabilidade do Chefe de Departamento contatá-lo para efetivação do cadastro, considerando que essa etapa é indispensável para o preenchimento do Questionário do Estudante</a:t>
            </a:r>
            <a:r>
              <a:rPr lang="pt-BR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1267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 A D A S T R 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pt-BR" b="1" u="sng" dirty="0"/>
              <a:t>O Estudante deve informar no ato do cadastro:</a:t>
            </a:r>
          </a:p>
          <a:p>
            <a:r>
              <a:rPr lang="pt-BR" dirty="0"/>
              <a:t>1) Seu CPF, documento obrigatório para a efetivação do cadastro;</a:t>
            </a:r>
          </a:p>
          <a:p>
            <a:r>
              <a:rPr lang="pt-BR" dirty="0"/>
              <a:t>2) Um número de telefone com DDD e um endereço de e-mail válidos;</a:t>
            </a:r>
          </a:p>
          <a:p>
            <a:r>
              <a:rPr lang="pt-BR" dirty="0"/>
              <a:t>3)  O endereço de e-mail informado no cadastro pelo Estudante é único, não sendo permitida a utilização de um mesmo endereço de e-mail por outro Estudante;</a:t>
            </a:r>
          </a:p>
          <a:p>
            <a:r>
              <a:rPr lang="pt-BR" dirty="0"/>
              <a:t>4) O Inep utilizará o e-mail e/ou número de celular cadastrado para enviar aos Estudantes informações relativas ao Exame.</a:t>
            </a:r>
          </a:p>
          <a:p>
            <a:r>
              <a:rPr lang="pt-BR" dirty="0"/>
              <a:t>5) Solicitar, se necessário, o atendimento ESPECIALIZADO e/ou ESPECÍFICO, de acordo com as opções apresentadas (cronograma);</a:t>
            </a:r>
          </a:p>
          <a:p>
            <a:r>
              <a:rPr lang="pt-BR" dirty="0"/>
              <a:t>6)  Atendimento ESPECIALIZADO: oferecido a pessoas com baixa visão, cegueira, visão monocular, deficiência física, deficiência auditiva, surdez, deficiência intelectual (mental), </a:t>
            </a:r>
            <a:r>
              <a:rPr lang="pt-BR" dirty="0" err="1"/>
              <a:t>surdocegueira</a:t>
            </a:r>
            <a:r>
              <a:rPr lang="pt-BR" dirty="0"/>
              <a:t>, dislexia, déficit de atenção, autismo e discalculia.</a:t>
            </a:r>
          </a:p>
          <a:p>
            <a:r>
              <a:rPr lang="pt-BR" dirty="0"/>
              <a:t>7)  Atendimento ESPECÍFICO: oferecido a gestantes;  lactantes, idosos ou pessoa com outra condição específica.</a:t>
            </a:r>
          </a:p>
        </p:txBody>
      </p:sp>
    </p:spTree>
    <p:extLst>
      <p:ext uri="{BB962C8B-B14F-4D97-AF65-F5344CB8AC3E}">
        <p14:creationId xmlns:p14="http://schemas.microsoft.com/office/powerpoint/2010/main" val="3208596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 A D A S T R O </a:t>
            </a:r>
            <a:r>
              <a:rPr lang="pt-BR" sz="1200" dirty="0"/>
              <a:t>(CONTINUAÇÃO)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pt-BR" sz="1400" b="1" u="sng" dirty="0"/>
              <a:t>O Estudante deve informar no ato do cadastro:</a:t>
            </a:r>
          </a:p>
          <a:p>
            <a:pPr algn="just"/>
            <a:r>
              <a:rPr lang="pt-BR" sz="1400" dirty="0"/>
              <a:t>8) Solicitar o auxílio ou o recurso de que necessitar, de acordo com as opções apresentadas: prova em Braille, prova com letra </a:t>
            </a:r>
            <a:r>
              <a:rPr lang="pt-BR" sz="1400" dirty="0" err="1"/>
              <a:t>superampliada</a:t>
            </a:r>
            <a:r>
              <a:rPr lang="pt-BR" sz="1400" dirty="0"/>
              <a:t> (fonte de tamanho 24 e com figuras ampliadas), tradutor-intérprete de Língua Brasileira de Sinais (Libras), guia-intérprete para pessoa com </a:t>
            </a:r>
            <a:r>
              <a:rPr lang="pt-BR" sz="1400" dirty="0" err="1"/>
              <a:t>surdocegueira</a:t>
            </a:r>
            <a:r>
              <a:rPr lang="pt-BR" sz="1400" dirty="0"/>
              <a:t>, auxílio para leitura, auxílio para transcrição, leitura labial, tempo adicional, sala de fácil acesso e mobiliário acessível;</a:t>
            </a:r>
          </a:p>
          <a:p>
            <a:pPr algn="just"/>
            <a:r>
              <a:rPr lang="pt-BR" sz="1400" dirty="0"/>
              <a:t>9) Prestar informações exatas e fidedignas no sistema de inscrição sobre a condição que motiva a solicitação de atendimento, sob pena de responder por crime contra a fé pública e de ser eliminado do Exame, a qualquer tempo.</a:t>
            </a:r>
          </a:p>
          <a:p>
            <a:pPr algn="just"/>
            <a:r>
              <a:rPr lang="pt-BR" sz="1400" dirty="0"/>
              <a:t>10)  Dispor de laudo médico que motiva a solicitação de ATENDIMENTO ESPECIALIZADO, no qual devem constar:</a:t>
            </a:r>
          </a:p>
          <a:p>
            <a:pPr algn="just"/>
            <a:r>
              <a:rPr lang="pt-BR" sz="1400" i="1" dirty="0"/>
              <a:t>a) a identificação do Estudante (nome completo); </a:t>
            </a:r>
          </a:p>
          <a:p>
            <a:pPr algn="just"/>
            <a:r>
              <a:rPr lang="pt-BR" sz="1400" i="1" dirty="0"/>
              <a:t>b) o diagnóstico com a descrição da condição que motivou a solicitação e o Código correspondente a Classificação Internacional de Doença - CID;</a:t>
            </a:r>
          </a:p>
          <a:p>
            <a:pPr algn="just"/>
            <a:r>
              <a:rPr lang="pt-BR" sz="1400" i="1" dirty="0"/>
              <a:t>c) a assinatura, o carimbo e a identificação do médico com o respectivo registro no Conselho Regional de Medicina - CRM</a:t>
            </a:r>
            <a:r>
              <a:rPr lang="pt-BR" sz="1400" dirty="0"/>
              <a:t>. </a:t>
            </a:r>
          </a:p>
          <a:p>
            <a:pPr algn="just"/>
            <a:r>
              <a:rPr lang="pt-BR" sz="1400" i="1" dirty="0"/>
              <a:t>Os documentos devem  estar no formato PDF, PNG ou JPG, no tamanho máximo de 2MB, sob pena de serem considerados documentos inválidos para comprovação do atendimento. </a:t>
            </a:r>
          </a:p>
          <a:p>
            <a:pPr algn="just"/>
            <a:r>
              <a:rPr lang="pt-BR" sz="1400" i="1" dirty="0"/>
              <a:t> Somente serão aceitos documentos enviados no sistema de inscrição: http://enade.inep.gov.br, durante o período de inscrição (cronograma).</a:t>
            </a:r>
          </a:p>
        </p:txBody>
      </p:sp>
    </p:spTree>
    <p:extLst>
      <p:ext uri="{BB962C8B-B14F-4D97-AF65-F5344CB8AC3E}">
        <p14:creationId xmlns:p14="http://schemas.microsoft.com/office/powerpoint/2010/main" val="2437539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47EFDF-F4F8-499C-BF33-EBD4A2316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 A D A S T R O   </a:t>
            </a:r>
            <a:r>
              <a:rPr lang="en-US" sz="1400" dirty="0"/>
              <a:t>(</a:t>
            </a:r>
            <a:r>
              <a:rPr lang="en-US" sz="1400" dirty="0" err="1"/>
              <a:t>continuação</a:t>
            </a:r>
            <a:r>
              <a:rPr lang="en-US" sz="1400" dirty="0"/>
              <a:t>)</a:t>
            </a:r>
            <a:endParaRPr lang="pt-BR" sz="1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A563010-7A2E-4AB5-B10A-A8EC8ED69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t-BR" b="1" u="sng" dirty="0"/>
              <a:t>O Estudante deve informar no ato do cadastro: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Estudante travesti ou transexual (pessoa que se identifica e quer ser reconhecida socialmente, em consonância com sua identidade de gênero) que após realizar seu cadastro desejar atendimento pelo Nome Social poderá solicitá-lo no endereço: http://enade.inep.gov.br, no período de 04/09/2017 a 08/09/2017 para análise e deferimento. </a:t>
            </a:r>
            <a:endParaRPr lang="en-US" dirty="0"/>
          </a:p>
          <a:p>
            <a:r>
              <a:rPr lang="pt-BR" dirty="0"/>
              <a:t>O Estudante deve dispor de documentos comprobatórios da condição que motiva a solicitação de atendimento: </a:t>
            </a:r>
          </a:p>
          <a:p>
            <a:r>
              <a:rPr lang="pt-BR" sz="1400" i="1" dirty="0"/>
              <a:t>a) fotografia atual, individual, colorida, com fundo branco, da cabeça e do tronco sendo que a cabeça deverá estar descoberta; </a:t>
            </a:r>
          </a:p>
          <a:p>
            <a:r>
              <a:rPr lang="pt-BR" sz="1400" i="1" dirty="0"/>
              <a:t>b) cópia digitalizada de um dos documentos de identificação oficial com foto.</a:t>
            </a:r>
          </a:p>
          <a:p>
            <a:pPr algn="ctr"/>
            <a:r>
              <a:rPr lang="pt-BR" sz="1400" dirty="0"/>
              <a:t>Resultado (deferimento/indeferimento)  http://enade.inep.gov.br. </a:t>
            </a:r>
          </a:p>
          <a:p>
            <a:endParaRPr lang="pt-BR" sz="1400" dirty="0"/>
          </a:p>
          <a:p>
            <a:r>
              <a:rPr lang="pt-BR" sz="1400" dirty="0"/>
              <a:t>Caso o documento enviado não esteja conforme o solicitado, o Estudante fará o Exame conforme NOME CIVIL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1583729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CA387E-79E2-4AAF-B505-E47763C82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 A D A S T R O   </a:t>
            </a:r>
            <a:r>
              <a:rPr lang="en-US" sz="1600" dirty="0"/>
              <a:t>(</a:t>
            </a:r>
            <a:r>
              <a:rPr lang="en-US" sz="1600" dirty="0" err="1"/>
              <a:t>continuação</a:t>
            </a:r>
            <a:r>
              <a:rPr lang="en-US" sz="1600" dirty="0"/>
              <a:t>) </a:t>
            </a:r>
            <a:endParaRPr lang="pt-BR" sz="1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DB2298A-4888-4187-BB24-4F480B57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O </a:t>
            </a:r>
            <a:r>
              <a:rPr lang="pt-BR" b="1" dirty="0"/>
              <a:t>Estudante</a:t>
            </a:r>
            <a:r>
              <a:rPr lang="pt-BR" dirty="0"/>
              <a:t> deve verificar se o cadastro foi concluído com sucesso. </a:t>
            </a:r>
          </a:p>
          <a:p>
            <a:endParaRPr lang="pt-BR" dirty="0"/>
          </a:p>
          <a:p>
            <a:pPr algn="just"/>
            <a:r>
              <a:rPr lang="pt-BR" dirty="0"/>
              <a:t>A senha deve ser mantida sob a guarda do Estudante, sendo indispensável para o acompanhamento do processo de inscrição, para a consulta e a impressão do local de prova e para a obtenção dos resultados individuais via Internet.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senha de acesso ao sistema de cadastro é pessoal, intransferível e de inteira responsabilidade do Estudante.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recuperação da senha é feita na Página do Estudante no endereço: http://enade.inep.gov.br e encaminhada ao e-mail informado pelo próprio Estudante no momento do cadastro.</a:t>
            </a:r>
          </a:p>
        </p:txBody>
      </p:sp>
    </p:spTree>
    <p:extLst>
      <p:ext uri="{BB962C8B-B14F-4D97-AF65-F5344CB8AC3E}">
        <p14:creationId xmlns:p14="http://schemas.microsoft.com/office/powerpoint/2010/main" val="4278455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546" y="339096"/>
            <a:ext cx="1059931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 algn="just">
              <a:spcBef>
                <a:spcPts val="1200"/>
              </a:spcBef>
              <a:spcAft>
                <a:spcPts val="0"/>
              </a:spcAft>
            </a:pPr>
            <a:endParaRPr lang="pt-BR" dirty="0">
              <a:solidFill>
                <a:srgbClr val="000000"/>
              </a:solidFill>
              <a:latin typeface="Calibri" panose="020F05020202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R="36195" algn="just">
              <a:spcBef>
                <a:spcPts val="1200"/>
              </a:spcBef>
              <a:spcAft>
                <a:spcPts val="0"/>
              </a:spcAft>
            </a:pPr>
            <a:r>
              <a:rPr lang="pt-BR" sz="2000" b="1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ENADE - </a:t>
            </a:r>
            <a:r>
              <a:rPr lang="pt-BR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é um componente curricular obrigatório dos cursos de graduação, conforme determina a Lei do </a:t>
            </a:r>
            <a:r>
              <a:rPr lang="pt-BR" dirty="0" err="1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Sinaes</a:t>
            </a:r>
            <a:r>
              <a:rPr lang="pt-BR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(nº 10.861/2004) e a Portaria Normativa 40/2007 (republicada em 2010).</a:t>
            </a:r>
          </a:p>
          <a:p>
            <a:pPr marR="36195" algn="just">
              <a:spcBef>
                <a:spcPts val="1200"/>
              </a:spcBef>
              <a:spcAft>
                <a:spcPts val="0"/>
              </a:spcAft>
            </a:pPr>
            <a:endParaRPr lang="pt-B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36195" algn="just">
              <a:spcBef>
                <a:spcPts val="1200"/>
              </a:spcBef>
              <a:spcAft>
                <a:spcPts val="0"/>
              </a:spcAft>
            </a:pPr>
            <a:r>
              <a:rPr lang="pt-BR" b="1" dirty="0"/>
              <a:t>No Histórico escolar do estudante deve constar: </a:t>
            </a:r>
          </a:p>
          <a:p>
            <a:pPr marR="36195" algn="just">
              <a:spcBef>
                <a:spcPts val="1200"/>
              </a:spcBef>
              <a:spcAft>
                <a:spcPts val="0"/>
              </a:spcAft>
            </a:pPr>
            <a:r>
              <a:rPr lang="pt-BR" dirty="0"/>
              <a:t>Data da realização da prova; ou </a:t>
            </a:r>
          </a:p>
          <a:p>
            <a:pPr marR="36195" algn="just">
              <a:spcBef>
                <a:spcPts val="1200"/>
              </a:spcBef>
              <a:spcAft>
                <a:spcPts val="0"/>
              </a:spcAft>
            </a:pPr>
            <a:r>
              <a:rPr lang="pt-BR" dirty="0"/>
              <a:t>Dispensa oficial do Exame conferida pelo Ministério da Educação. </a:t>
            </a:r>
            <a:endParaRPr lang="pt-BR" dirty="0"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R="36195" algn="just">
              <a:spcBef>
                <a:spcPts val="1200"/>
              </a:spcBef>
              <a:spcAft>
                <a:spcPts val="0"/>
              </a:spcAft>
            </a:pPr>
            <a:endParaRPr lang="pt-BR" dirty="0"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R="36195" algn="just">
              <a:spcBef>
                <a:spcPts val="1200"/>
              </a:spcBef>
              <a:spcAft>
                <a:spcPts val="0"/>
              </a:spcAft>
            </a:pP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PROVA  </a:t>
            </a:r>
          </a:p>
          <a:p>
            <a:pPr marR="36195" algn="just">
              <a:spcBef>
                <a:spcPts val="1200"/>
              </a:spcBef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26 de novembro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início da prova 13h30min – horário oficial de Brasília , com duração de 4(quatro) horas. </a:t>
            </a:r>
          </a:p>
          <a:p>
            <a:pPr marR="36195" algn="just"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bertura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dos portões : 12h</a:t>
            </a:r>
          </a:p>
          <a:p>
            <a:pPr marR="36195" algn="just"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echamento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dos portões: 13h</a:t>
            </a:r>
            <a:endParaRPr lang="pt-B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R="36195" algn="just">
              <a:spcBef>
                <a:spcPts val="1200"/>
              </a:spcBef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Obrigatoriedade de permanência por 01 (uma) hora no local do exame. </a:t>
            </a:r>
            <a:endParaRPr lang="pt-B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R="36195" algn="just">
              <a:spcBef>
                <a:spcPts val="1200"/>
              </a:spcBef>
              <a:spcAft>
                <a:spcPts val="0"/>
              </a:spcAft>
            </a:pPr>
            <a:endParaRPr lang="pt-B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95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0ACBA4-C17B-4888-82EE-BB9CB88F1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 R O V 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A97B906-81E6-49E0-86BE-A502C98DB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A prova do </a:t>
            </a:r>
            <a:r>
              <a:rPr lang="pt-BR" dirty="0" err="1"/>
              <a:t>Enade</a:t>
            </a:r>
            <a:r>
              <a:rPr lang="pt-BR" dirty="0"/>
              <a:t> 2017 envolverá a avaliação do Componente de Formação Geral comum aos cursos de todas as áreas e um Componente Específico.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Prova tem como objetivo geral avaliar o desempenho dos Estudantes em relação aos conteúdos programáticos previstos nas diretrizes curriculares, às habilidades e competências para a atualização permanente e aos conhecimentos sobre a realidade brasileira, mundial e sobre outras áreas do conhecimento. </a:t>
            </a:r>
          </a:p>
          <a:p>
            <a:pPr algn="just"/>
            <a:endParaRPr lang="pt-BR" dirty="0"/>
          </a:p>
          <a:p>
            <a:pPr algn="just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26207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I N S T R U M E N T O 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1 - Prova </a:t>
            </a:r>
            <a:endParaRPr lang="pt-BR" dirty="0"/>
          </a:p>
          <a:p>
            <a:pPr algn="just"/>
            <a:r>
              <a:rPr lang="pt-BR" dirty="0"/>
              <a:t>1.1 - Formação Geral: 10 questões (8 questões de múltipla escolha; 2 discursivas) </a:t>
            </a:r>
          </a:p>
          <a:p>
            <a:pPr algn="just"/>
            <a:r>
              <a:rPr lang="pt-BR" dirty="0"/>
              <a:t>1.2 - Componente Específico da área avaliada: 30 questões (27 questões de múltipla escolha e 3 questões discursivas) </a:t>
            </a:r>
          </a:p>
          <a:p>
            <a:pPr algn="just"/>
            <a:r>
              <a:rPr lang="pt-BR" dirty="0"/>
              <a:t>Conceito </a:t>
            </a:r>
            <a:r>
              <a:rPr lang="pt-BR" dirty="0" err="1"/>
              <a:t>Enade</a:t>
            </a:r>
            <a:r>
              <a:rPr lang="pt-BR" dirty="0"/>
              <a:t> = </a:t>
            </a:r>
            <a:r>
              <a:rPr lang="pt-BR" b="1" dirty="0"/>
              <a:t>25% ‘conhecimentos gerais’ + 75% ‘conhecimentos específicos’ </a:t>
            </a:r>
            <a:endParaRPr lang="pt-BR" dirty="0"/>
          </a:p>
          <a:p>
            <a:pPr algn="just"/>
            <a:r>
              <a:rPr lang="pt-BR" dirty="0"/>
              <a:t> </a:t>
            </a:r>
            <a:r>
              <a:rPr lang="pt-BR" b="1" dirty="0"/>
              <a:t>2 - Questionário do Estudante: </a:t>
            </a:r>
            <a:r>
              <a:rPr lang="pt-BR" dirty="0"/>
              <a:t>obtém informações socioeconômicas e a percepção dos estudantes sobre suas condições de formação acadêmica (preenchido na Internet).</a:t>
            </a:r>
          </a:p>
          <a:p>
            <a:pPr algn="just"/>
            <a:r>
              <a:rPr lang="pt-BR" b="1" dirty="0"/>
              <a:t>3 - Questionário do Coordenador:</a:t>
            </a:r>
            <a:r>
              <a:rPr lang="pt-BR" dirty="0"/>
              <a:t> obtém informações de perfil do coordenador e sua percepção sobre a formação oferecida pelo curso (coletado nos quinze dias subsequentes à prova via Internet).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7036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67886" y="1370166"/>
            <a:ext cx="1107475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FORMAÇÃO GERAL – TEMAS ABORDADOS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67886" y="2979314"/>
            <a:ext cx="10978401" cy="36933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Diretrizes Curriculares Nacionais para Educação das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Relações Étnico-Raciais e para o Ensino de História e Cultura Afro-Brasileira, Africana e Indígena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nos termos da Lei Nº 9.394/96, com a redação dada pelas Leis Nº 10.639/2003 e N° 11.645/2008, e da Resolução CNE/CP N° 1/2004, fundamentada no Parecer CNE/CP Nº 3/2004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Políticas 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Educação Ambiental,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conforme disposto na Lei N° 9.795/1999, no Decreto N° 4.281/2002 e na Resolução CNE/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CPNº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2/2012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Desenvolvimento Nacional Sustentável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conforme disposto no Decreto N° 7.746, de 05/06/2012 e na Instrução Normativa N° 10, de 12/11/2012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Diretrizes Nacionais para 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Educação em Direitos Humanos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conforme disposto no Parecer CNE/CP N° 8, de 06/03/2012, que originou a Resolução CNE/CP N° 1, de 30/05/2012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70020" y="9389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000">
                <a:latin typeface="Arial Black" panose="020B0A04020102020204" pitchFamily="34" charset="0"/>
                <a:cs typeface="Aharoni" panose="02010803020104030203" pitchFamily="2" charset="-79"/>
              </a:rPr>
              <a:t>Índice Geral de Cursos – IGC</a:t>
            </a:r>
            <a:br>
              <a:rPr lang="pt-BR" sz="400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ENADE </a:t>
            </a:r>
            <a:endParaRPr lang="pt-BR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7886" y="2146801"/>
            <a:ext cx="1107475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Os tema abordados na prova relativo à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Geral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estão de acordo com os dispositivos legais 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avaliados nos processos de reconhecimento e renovação de reconhecimento dos cursos.</a:t>
            </a:r>
          </a:p>
        </p:txBody>
      </p:sp>
    </p:spTree>
    <p:extLst>
      <p:ext uri="{BB962C8B-B14F-4D97-AF65-F5344CB8AC3E}">
        <p14:creationId xmlns:p14="http://schemas.microsoft.com/office/powerpoint/2010/main" val="3789003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25237" y="803564"/>
            <a:ext cx="91423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ACESSO  AO  SISTEMA  ENADE</a:t>
            </a:r>
            <a:endParaRPr lang="pt-BR" sz="3200" b="1" dirty="0"/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r>
              <a:rPr lang="pt-BR" sz="3200" dirty="0"/>
              <a:t>Inscrição será feita exclusivamente pelo endereço</a:t>
            </a:r>
          </a:p>
          <a:p>
            <a:r>
              <a:rPr lang="pt-BR" sz="3200" dirty="0"/>
              <a:t> </a:t>
            </a:r>
          </a:p>
          <a:p>
            <a:r>
              <a:rPr lang="pt-BR" sz="3200" dirty="0">
                <a:hlinkClick r:id="rId2"/>
              </a:rPr>
              <a:t>http://enade.inep.gov.br</a:t>
            </a:r>
            <a:endParaRPr lang="pt-BR" sz="3200" dirty="0"/>
          </a:p>
          <a:p>
            <a:endParaRPr lang="pt-BR" sz="3200" dirty="0"/>
          </a:p>
          <a:p>
            <a:r>
              <a:rPr lang="pt-BR" sz="1600" b="1" dirty="0"/>
              <a:t>Para acesso ao sistema é necessário um cadastro de senha. A senha é pessoal, intransferível e de inteira responsabilidade de seus titulares.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889433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86C0C62D-B43F-4604-985E-28D9BE9B5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33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D67AA2C5-747F-426D-A1C7-1C83F7A23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95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6D8AA516-445A-41DE-8C3D-74288ED26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14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15B7FAE-8282-45D4-8A2F-27495A293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65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4247" y="1596980"/>
            <a:ext cx="106894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DIVULGAÇÃO DA LISTA DOS ESTUDANTES SELECIONADOS PARA O ENADE 2017 </a:t>
            </a:r>
            <a:endParaRPr lang="pt-B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pt-B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É responsabilidade da IES, nos termos da Portaria Normativa nº 08/2017, divulgar amplamente junto ao seu corpo discente a lista dos estudantes habilitados ao </a:t>
            </a:r>
            <a:r>
              <a:rPr lang="pt-BR" dirty="0" err="1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Enade</a:t>
            </a:r>
            <a:r>
              <a:rPr lang="pt-BR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2017. </a:t>
            </a:r>
          </a:p>
          <a:p>
            <a:pPr algn="just">
              <a:spcAft>
                <a:spcPts val="0"/>
              </a:spcAft>
            </a:pPr>
            <a:endParaRPr lang="pt-BR" dirty="0"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Para efeitos de comprovação do cumprimento deste, disposto na Lei nº 10.861/2004 e Portaria Normativa nº 08/2017, é recomendável que </a:t>
            </a:r>
            <a:r>
              <a:rPr lang="pt-BR" b="1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as chefias de departamento desenvolvam mecanismos para registrar a comunicação ao estudante quanto a sua obrigatoriedade de participação no </a:t>
            </a:r>
            <a:r>
              <a:rPr lang="pt-BR" b="1" dirty="0" err="1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Enade</a:t>
            </a:r>
            <a:r>
              <a:rPr lang="pt-BR" b="1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pt-BR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085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BF228D-4ED6-4110-A094-5A2BAEA7F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IDENTIFICAÇÃO   DO  ESTUDANTE   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660B5BD-2388-4788-9E72-EB3B176D3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É obrigatória a apresentação de documento de identificação original com foto para a realização da prova. </a:t>
            </a:r>
          </a:p>
          <a:p>
            <a:r>
              <a:rPr lang="pt-BR" dirty="0"/>
              <a:t>Não serão aceitos como documentos de identificação aqueles que não estejam listados no item </a:t>
            </a:r>
            <a:r>
              <a:rPr lang="pt-BR" u="sng" dirty="0"/>
              <a:t>9.2 DO Edital 26/2017</a:t>
            </a:r>
            <a:r>
              <a:rPr lang="pt-BR" dirty="0"/>
              <a:t>: protocolos, Certidão de Nascimento, Certidão de Casamento, Título Eleitoral, Carteira Nacional de Habilitação em modelo anterior à Lei nº 9.503 de 23 de setembro de 1997, Carteira de Estudante, </a:t>
            </a:r>
            <a:r>
              <a:rPr lang="pt-BR" dirty="0" err="1"/>
              <a:t>etc</a:t>
            </a:r>
            <a:endParaRPr lang="pt-BR" dirty="0"/>
          </a:p>
          <a:p>
            <a:r>
              <a:rPr lang="pt-BR" dirty="0"/>
              <a:t>O Estudante impossibilitado de apresentar o documento de identificação original com foto no dia de aplicação do Exame, por motivo de extravio, perda, furto ou roubo, poderá realizar a prova, apresente o Boletim de Ocorrência expedido por órgão policial há, no máximo, 90 (noventa) dias do dia de aplicação do Exame.</a:t>
            </a:r>
          </a:p>
        </p:txBody>
      </p:sp>
    </p:spTree>
    <p:extLst>
      <p:ext uri="{BB962C8B-B14F-4D97-AF65-F5344CB8AC3E}">
        <p14:creationId xmlns:p14="http://schemas.microsoft.com/office/powerpoint/2010/main" val="176272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LEGISLAÇÃO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87641"/>
          </a:xfrm>
        </p:spPr>
        <p:txBody>
          <a:bodyPr>
            <a:normAutofit/>
          </a:bodyPr>
          <a:lstStyle/>
          <a:p>
            <a:r>
              <a:rPr lang="pt-BR" b="1" dirty="0"/>
              <a:t>Lei nº 10.861, de 14 de abril de 2004</a:t>
            </a:r>
            <a:r>
              <a:rPr lang="pt-BR" dirty="0"/>
              <a:t>:  cria o Sistema Nacional de Avaliação da Educação Superior (</a:t>
            </a:r>
            <a:r>
              <a:rPr lang="pt-BR" dirty="0" err="1"/>
              <a:t>Sinaes</a:t>
            </a:r>
            <a:r>
              <a:rPr lang="pt-BR" dirty="0"/>
              <a:t>) e institui o </a:t>
            </a:r>
            <a:r>
              <a:rPr lang="pt-BR" dirty="0" err="1"/>
              <a:t>Enade</a:t>
            </a:r>
            <a:r>
              <a:rPr lang="pt-BR" dirty="0"/>
              <a:t> como exame para avaliação da educação superior. </a:t>
            </a:r>
          </a:p>
          <a:p>
            <a:r>
              <a:rPr lang="pt-BR" dirty="0"/>
              <a:t>• </a:t>
            </a:r>
            <a:r>
              <a:rPr lang="pt-BR" b="1" dirty="0"/>
              <a:t>Portaria Normativa  nº 40/2007, republicada em 29 de dezembro de 2010 </a:t>
            </a:r>
            <a:r>
              <a:rPr lang="pt-BR" dirty="0"/>
              <a:t>– dentre outras instruções, consolida disposições sobre Exame Nacional de Desempenho de Estudantes (ENADE) e define o Inep como responsável por sua operacionalização sob a orientação da Comissão Nacional de Avaliação da Educação Superior – </a:t>
            </a:r>
            <a:r>
              <a:rPr lang="pt-BR" dirty="0" err="1"/>
              <a:t>Conaes</a:t>
            </a:r>
            <a:r>
              <a:rPr lang="pt-BR" dirty="0"/>
              <a:t>. </a:t>
            </a:r>
          </a:p>
          <a:p>
            <a:r>
              <a:rPr lang="pt-BR" dirty="0"/>
              <a:t>• </a:t>
            </a:r>
            <a:r>
              <a:rPr lang="pt-BR" b="1" dirty="0"/>
              <a:t>Portaria nº 8, de 25 de abril de 2017 </a:t>
            </a:r>
            <a:r>
              <a:rPr lang="pt-BR" dirty="0"/>
              <a:t>regulamenta o </a:t>
            </a:r>
            <a:r>
              <a:rPr lang="pt-BR" dirty="0" err="1"/>
              <a:t>Enade</a:t>
            </a:r>
            <a:r>
              <a:rPr lang="pt-BR" dirty="0"/>
              <a:t> 2017. </a:t>
            </a:r>
          </a:p>
          <a:p>
            <a:r>
              <a:rPr lang="pt-BR" dirty="0"/>
              <a:t>• </a:t>
            </a:r>
            <a:r>
              <a:rPr lang="pt-BR" b="1" dirty="0"/>
              <a:t>Portarias das diretrizes de áreas </a:t>
            </a:r>
            <a:r>
              <a:rPr lang="pt-BR" dirty="0"/>
              <a:t>(disponibilizadas no site do Inep).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pt-BR" dirty="0"/>
              <a:t>•   </a:t>
            </a:r>
            <a:r>
              <a:rPr lang="pt-BR" b="1" dirty="0"/>
              <a:t>E</a:t>
            </a:r>
            <a:r>
              <a:rPr lang="en-US" b="1" dirty="0" err="1"/>
              <a:t>dital</a:t>
            </a:r>
            <a:r>
              <a:rPr lang="en-US" b="1" dirty="0"/>
              <a:t> n. 26, de 16 de </a:t>
            </a:r>
            <a:r>
              <a:rPr lang="en-US" b="1" dirty="0" err="1"/>
              <a:t>junho</a:t>
            </a:r>
            <a:r>
              <a:rPr lang="en-US" b="1" dirty="0"/>
              <a:t> de 2017: </a:t>
            </a:r>
            <a:r>
              <a:rPr lang="en-US" dirty="0" err="1"/>
              <a:t>dispõe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as </a:t>
            </a:r>
            <a:r>
              <a:rPr lang="en-US" dirty="0" err="1"/>
              <a:t>diretrizes</a:t>
            </a:r>
            <a:r>
              <a:rPr lang="en-US" dirty="0"/>
              <a:t>,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procedimentos</a:t>
            </a:r>
            <a:r>
              <a:rPr lang="en-US" dirty="0"/>
              <a:t> e </a:t>
            </a:r>
            <a:r>
              <a:rPr lang="en-US" dirty="0" err="1"/>
              <a:t>prazos</a:t>
            </a:r>
            <a:r>
              <a:rPr lang="en-US" dirty="0"/>
              <a:t> do</a:t>
            </a:r>
          </a:p>
          <a:p>
            <a:pPr marL="0" indent="0">
              <a:buNone/>
            </a:pPr>
            <a:r>
              <a:rPr lang="en-US" dirty="0"/>
              <a:t>       ENADE 2017.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906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11D4E1-B70E-465F-8F4B-E862DFCC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26580"/>
          </a:xfrm>
        </p:spPr>
        <p:txBody>
          <a:bodyPr/>
          <a:lstStyle/>
          <a:p>
            <a:pPr algn="ctr"/>
            <a:r>
              <a:rPr lang="en-US" b="1" dirty="0" err="1"/>
              <a:t>Orientações</a:t>
            </a:r>
            <a:r>
              <a:rPr lang="en-US" b="1" dirty="0"/>
              <a:t> para a </a:t>
            </a:r>
            <a:r>
              <a:rPr lang="en-US" b="1" dirty="0" err="1"/>
              <a:t>realização</a:t>
            </a:r>
            <a:r>
              <a:rPr lang="en-US" b="1" dirty="0"/>
              <a:t> da </a:t>
            </a:r>
            <a:r>
              <a:rPr lang="en-US" b="1" dirty="0" err="1"/>
              <a:t>prova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68C4C4A-1A60-48F0-8395-5AFB47FE3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732" y="1762538"/>
            <a:ext cx="10058400" cy="4306957"/>
          </a:xfrm>
        </p:spPr>
        <p:txBody>
          <a:bodyPr>
            <a:normAutofit fontScale="92500" lnSpcReduction="20000"/>
          </a:bodyPr>
          <a:lstStyle/>
          <a:p>
            <a:endParaRPr lang="pt-BR" dirty="0"/>
          </a:p>
          <a:p>
            <a:r>
              <a:rPr lang="pt-BR" b="1" dirty="0"/>
              <a:t>Estudante deverá utilizar caneta esferográfica de tinta preta, fabricada em material transparente.</a:t>
            </a:r>
          </a:p>
          <a:p>
            <a:r>
              <a:rPr lang="pt-BR" sz="1500" b="1" dirty="0"/>
              <a:t>Durante a aplicação do Exame, o Estudante não poderá:</a:t>
            </a:r>
          </a:p>
          <a:p>
            <a:r>
              <a:rPr lang="pt-BR" sz="1500" dirty="0"/>
              <a:t>- Realizar qualquer espécie de consulta ou comunicar- se com outros Estudantes durante o período da prova;</a:t>
            </a:r>
          </a:p>
          <a:p>
            <a:r>
              <a:rPr lang="pt-BR" sz="1500" dirty="0"/>
              <a:t>- Portar lápis, caneta de material não transparente, lapiseira, borrachas, livros, manuais, impressos, anotações e quaisquer dispositivos eletrônicos, tais como: máquinas calculadoras, agendas eletrônicas ou similares, telefones celulares, smartphones, tablets, </a:t>
            </a:r>
            <a:r>
              <a:rPr lang="pt-BR" sz="1500" dirty="0" err="1"/>
              <a:t>ipods</a:t>
            </a:r>
            <a:r>
              <a:rPr lang="pt-BR" sz="1500" dirty="0"/>
              <a:t>®, pen drives, mp3 ou similar, gravadores, relógios, alarmes de qualquer espécie, fones de ouvido, chaves ou qualquer transmissor, gravador ou receptor de dados, imagens, vídeos e mensagens;</a:t>
            </a:r>
          </a:p>
          <a:p>
            <a:r>
              <a:rPr lang="pt-BR" sz="1500" dirty="0"/>
              <a:t>- Utilizar óculos escuros e artigos de chapelaria, tais como: boné, chapéu, viseira, gorro ou similares. 10.3.4 Portar armas de qualquer espécie, exceto para os casos previstos na Lei 10.826 de 22 de dezembro 2003;</a:t>
            </a:r>
          </a:p>
          <a:p>
            <a:r>
              <a:rPr lang="pt-BR" sz="1500" dirty="0"/>
              <a:t>- Ausentar-se em definitivo da sala de prova antes de decorrida 1 (uma) hora do início da prova;</a:t>
            </a:r>
          </a:p>
          <a:p>
            <a:r>
              <a:rPr lang="pt-BR" sz="1500" dirty="0"/>
              <a:t>- Ausentar-se da sala de prova sem o acompanhamento de um fiscal;</a:t>
            </a:r>
          </a:p>
          <a:p>
            <a:r>
              <a:rPr lang="pt-BR" sz="1500" dirty="0"/>
              <a:t>- Receber quaisquer informações referentes ao conteúdo da prova de qualquer pessoa;</a:t>
            </a:r>
          </a:p>
          <a:p>
            <a:r>
              <a:rPr lang="pt-BR" sz="1500" dirty="0"/>
              <a:t>-Iniciar a prova antes das 13h30min;</a:t>
            </a:r>
          </a:p>
          <a:p>
            <a:r>
              <a:rPr lang="pt-BR" sz="1500" dirty="0"/>
              <a:t>- Realizar anotações em qualquer documento, que não sejam o Cartão-Resposta e/ou Caderno de Prova.</a:t>
            </a:r>
          </a:p>
        </p:txBody>
      </p:sp>
    </p:spTree>
    <p:extLst>
      <p:ext uri="{BB962C8B-B14F-4D97-AF65-F5344CB8AC3E}">
        <p14:creationId xmlns:p14="http://schemas.microsoft.com/office/powerpoint/2010/main" val="2609275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10093" y="457201"/>
            <a:ext cx="102497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PORTARIA NORMATIVA 40/2007 -2010</a:t>
            </a:r>
          </a:p>
          <a:p>
            <a:endParaRPr lang="pt-BR" b="1" dirty="0"/>
          </a:p>
          <a:p>
            <a:r>
              <a:rPr lang="pt-BR" dirty="0"/>
              <a:t>Art. 33-G O </a:t>
            </a:r>
            <a:r>
              <a:rPr lang="pt-BR" dirty="0" err="1"/>
              <a:t>Enade</a:t>
            </a:r>
            <a:r>
              <a:rPr lang="pt-BR" dirty="0"/>
              <a:t> é componente curricular obrigatório dos cursos superiores, devendo constar do histórico escolar de todo estudante a participação ou dispensa da prova, nos termos  da Portaria Normativa 40/2007 (republicada em 2010):</a:t>
            </a:r>
          </a:p>
          <a:p>
            <a:endParaRPr lang="pt-BR" dirty="0"/>
          </a:p>
          <a:p>
            <a:r>
              <a:rPr lang="pt-BR" dirty="0"/>
              <a:t>§ 1º O estudante que tenha participado do </a:t>
            </a:r>
            <a:r>
              <a:rPr lang="pt-BR" dirty="0" err="1"/>
              <a:t>Enade</a:t>
            </a:r>
            <a:r>
              <a:rPr lang="pt-BR" dirty="0"/>
              <a:t> terá registrada no histórico escolar a </a:t>
            </a:r>
            <a:r>
              <a:rPr lang="pt-BR" b="1" dirty="0"/>
              <a:t>data de realização da prova. </a:t>
            </a:r>
          </a:p>
          <a:p>
            <a:endParaRPr lang="pt-BR" dirty="0"/>
          </a:p>
          <a:p>
            <a:r>
              <a:rPr lang="pt-BR" dirty="0"/>
              <a:t>§ 2º O estudante cujo ingresso ou conclusão no curso não coincidir com os anos de aplicação do </a:t>
            </a:r>
            <a:r>
              <a:rPr lang="pt-BR" dirty="0" err="1"/>
              <a:t>Enade</a:t>
            </a:r>
            <a:r>
              <a:rPr lang="pt-BR" dirty="0"/>
              <a:t> respectivo, observado o calendário referido no art. 33-E terá no histórico escolar a menção, </a:t>
            </a:r>
            <a:r>
              <a:rPr lang="pt-BR" b="1" dirty="0"/>
              <a:t>estudante dispensado de realização do </a:t>
            </a:r>
            <a:r>
              <a:rPr lang="pt-BR" b="1" dirty="0" err="1"/>
              <a:t>Enade</a:t>
            </a:r>
            <a:r>
              <a:rPr lang="pt-BR" b="1" dirty="0"/>
              <a:t>, em razão do calendário trienal. </a:t>
            </a:r>
          </a:p>
          <a:p>
            <a:endParaRPr lang="en-US" dirty="0"/>
          </a:p>
          <a:p>
            <a:r>
              <a:rPr lang="pt-BR" dirty="0"/>
              <a:t>§ 3º O estudante cujo curso não participe do </a:t>
            </a:r>
            <a:r>
              <a:rPr lang="pt-BR" dirty="0" err="1"/>
              <a:t>Enade</a:t>
            </a:r>
            <a:r>
              <a:rPr lang="pt-BR" dirty="0"/>
              <a:t>, em virtude da ausência de Diretrizes Curriculares Nacionais ou motivo análogo, terá no histórico escolar a menção </a:t>
            </a:r>
            <a:r>
              <a:rPr lang="pt-BR" b="1" dirty="0"/>
              <a:t>estudante dispensado de realização do </a:t>
            </a:r>
            <a:r>
              <a:rPr lang="pt-BR" b="1" dirty="0" err="1"/>
              <a:t>Enade</a:t>
            </a:r>
            <a:r>
              <a:rPr lang="pt-BR" b="1" dirty="0"/>
              <a:t>, em razão da natureza do curso.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10093" y="457201"/>
            <a:ext cx="102497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Portaria Normativa 40/2007 (republicada em 2010):</a:t>
            </a:r>
          </a:p>
          <a:p>
            <a:pPr algn="ctr"/>
            <a:r>
              <a:rPr lang="pt-BR" b="1" dirty="0"/>
              <a:t>Art. 33-G</a:t>
            </a:r>
          </a:p>
          <a:p>
            <a:endParaRPr lang="pt-BR" dirty="0"/>
          </a:p>
          <a:p>
            <a:r>
              <a:rPr lang="pt-BR" dirty="0"/>
              <a:t>§ 4º O estudante que não tenha participado do </a:t>
            </a:r>
            <a:r>
              <a:rPr lang="pt-BR" dirty="0" err="1"/>
              <a:t>Enade</a:t>
            </a:r>
            <a:r>
              <a:rPr lang="pt-BR" dirty="0"/>
              <a:t> por motivos de saúde, mobilidade acadêmica ou outros impedimentos relevantes de caráter pessoal, devida e formalmente justificados perante a instituição, terá no histórico escolar a menção </a:t>
            </a:r>
            <a:r>
              <a:rPr lang="pt-BR" b="1" dirty="0"/>
              <a:t>estudante dispensado de realização do </a:t>
            </a:r>
            <a:r>
              <a:rPr lang="pt-BR" b="1" dirty="0" err="1"/>
              <a:t>Enade</a:t>
            </a:r>
            <a:r>
              <a:rPr lang="pt-BR" b="1" dirty="0"/>
              <a:t>, por razão de ordem pessoal. </a:t>
            </a:r>
          </a:p>
          <a:p>
            <a:endParaRPr lang="pt-BR" dirty="0"/>
          </a:p>
          <a:p>
            <a:r>
              <a:rPr lang="pt-BR" dirty="0"/>
              <a:t>§ 5º O estudante que não tiver sido inscrito no </a:t>
            </a:r>
            <a:r>
              <a:rPr lang="pt-BR" dirty="0" err="1"/>
              <a:t>Enade</a:t>
            </a:r>
            <a:r>
              <a:rPr lang="pt-BR" dirty="0"/>
              <a:t> por ato de responsabilidade da instituição terá inscrito no histórico escolar a menção </a:t>
            </a:r>
            <a:r>
              <a:rPr lang="pt-BR" b="1" dirty="0"/>
              <a:t>estudante não participante do </a:t>
            </a:r>
            <a:r>
              <a:rPr lang="pt-BR" b="1" dirty="0" err="1"/>
              <a:t>Enade</a:t>
            </a:r>
            <a:r>
              <a:rPr lang="pt-BR" b="1" dirty="0"/>
              <a:t>, por ato da instituição de ensino</a:t>
            </a:r>
            <a:r>
              <a:rPr lang="pt-BR" dirty="0"/>
              <a:t>. </a:t>
            </a:r>
          </a:p>
          <a:p>
            <a:endParaRPr lang="en-US" dirty="0"/>
          </a:p>
          <a:p>
            <a:r>
              <a:rPr lang="pt-BR" dirty="0"/>
              <a:t>§ 6º A situação do estudante em relação ao </a:t>
            </a:r>
            <a:r>
              <a:rPr lang="pt-BR" dirty="0" err="1"/>
              <a:t>Enade</a:t>
            </a:r>
            <a:r>
              <a:rPr lang="pt-BR" dirty="0"/>
              <a:t> constará do histórico escolar ou atestado específico, a ser fornecido pela instituição na oportunidade da conclusão do curso, de transferência ou quando solicitado.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10093" y="457201"/>
            <a:ext cx="1024978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Portaria Normativa 40/2007 (republicada em 2010):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/>
              <a:t>Art. 33-G</a:t>
            </a:r>
          </a:p>
          <a:p>
            <a:endParaRPr lang="en-US" dirty="0"/>
          </a:p>
          <a:p>
            <a:endParaRPr lang="pt-BR" dirty="0"/>
          </a:p>
          <a:p>
            <a:r>
              <a:rPr lang="pt-BR" dirty="0"/>
              <a:t>§ 7º A ausência de informação sobre o </a:t>
            </a:r>
            <a:r>
              <a:rPr lang="pt-BR" dirty="0" err="1"/>
              <a:t>Enade</a:t>
            </a:r>
            <a:r>
              <a:rPr lang="pt-BR" dirty="0"/>
              <a:t> no histórico escolar ou a indicação incorreta de dispensa caracteriza irregularidade da instituição, passível de supervisão, observado o disposto no art. 33-H. </a:t>
            </a:r>
          </a:p>
          <a:p>
            <a:endParaRPr lang="pt-BR" sz="1400" i="1" dirty="0"/>
          </a:p>
          <a:p>
            <a:endParaRPr lang="pt-BR" dirty="0"/>
          </a:p>
          <a:p>
            <a:r>
              <a:rPr lang="pt-BR" dirty="0"/>
              <a:t>§ 8º A soma dos estudantes concluintes dispensados de realização do </a:t>
            </a:r>
            <a:r>
              <a:rPr lang="pt-BR" dirty="0" err="1"/>
              <a:t>Enade</a:t>
            </a:r>
            <a:r>
              <a:rPr lang="pt-BR" dirty="0"/>
              <a:t> nas situações referidas nos §§ 4º e 5º deverá ser informada anualmente ao INEP e caso ultrapasse a proporção de 2% (dois por cento) dos concluintes habilitados por curso, ou o número de 10 (dez) alunos, caracterizará irregularidade, de responsabilidade da instituição. 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RELATÓRIOS COMO SUBSÍDIOS PARA GESTORES E ORIENTAÇÃO SOCIEDADE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• Relatório do Curso: desempenho do conjunto dos estudantes. </a:t>
            </a:r>
          </a:p>
          <a:p>
            <a:r>
              <a:rPr lang="pt-BR" dirty="0"/>
              <a:t>• Relatório da Instituição: visão do conjuntos dos cursos da IES </a:t>
            </a:r>
          </a:p>
          <a:p>
            <a:r>
              <a:rPr lang="pt-BR" dirty="0"/>
              <a:t>• Relatórios de Área: resultados dos cursos da área avaliados no PAÍS por tipo de instituição (Universidade, Centro Universitário ou Faculdade), organização acadêmica (pública ou privada); Unidade da Federação, região geográfica e país. </a:t>
            </a:r>
          </a:p>
          <a:p>
            <a:r>
              <a:rPr lang="pt-BR" dirty="0"/>
              <a:t>• Percepção de concluintes e coordenadores sobre a formação acadêmica ao longo da graduação. </a:t>
            </a:r>
          </a:p>
          <a:p>
            <a:r>
              <a:rPr lang="pt-BR" dirty="0"/>
              <a:t>• Provas e Gabaritos do </a:t>
            </a:r>
            <a:r>
              <a:rPr lang="pt-BR" dirty="0" err="1"/>
              <a:t>Enade</a:t>
            </a:r>
            <a:r>
              <a:rPr lang="pt-BR" dirty="0"/>
              <a:t>. </a:t>
            </a:r>
          </a:p>
          <a:p>
            <a:r>
              <a:rPr lang="pt-BR" b="1" dirty="0"/>
              <a:t> 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2433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INDICADORES DE QUALIDADE DA EDUCAÇÃO SUPERIOR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-  </a:t>
            </a:r>
            <a:r>
              <a:rPr lang="pt-BR" b="1" dirty="0"/>
              <a:t>Índice Geral de Cursos Avaliados da Instituição (IGC):</a:t>
            </a:r>
            <a:r>
              <a:rPr lang="pt-BR" dirty="0"/>
              <a:t>  o IGC é resultado da média ponderada dos Conceitos Preliminares de Curso (CPC) da graduação no triênio de referência e dos Conceitos da Capes dos programas de pós-graduação stricto sensu da Instituição de Educação Superior.</a:t>
            </a:r>
          </a:p>
          <a:p>
            <a:r>
              <a:rPr lang="pt-BR" dirty="0"/>
              <a:t>-  </a:t>
            </a:r>
            <a:r>
              <a:rPr lang="pt-BR" b="1" dirty="0"/>
              <a:t>O Conceito Preliminar de Curso (CPC):</a:t>
            </a:r>
            <a:r>
              <a:rPr lang="pt-BR" dirty="0"/>
              <a:t> o CPC consubstancia diferentes variáveis que traduzem resultados da avaliação de desempenho de estudantes, infraestrutura e instalações, recursos </a:t>
            </a:r>
            <a:r>
              <a:rPr lang="pt-BR" dirty="0" err="1"/>
              <a:t>didáticopedagógicos</a:t>
            </a:r>
            <a:r>
              <a:rPr lang="pt-BR" dirty="0"/>
              <a:t> e corpo docente. </a:t>
            </a:r>
          </a:p>
          <a:p>
            <a:r>
              <a:rPr lang="pt-BR" dirty="0"/>
              <a:t>- </a:t>
            </a:r>
            <a:r>
              <a:rPr lang="pt-BR" b="1" dirty="0"/>
              <a:t>Conceito </a:t>
            </a:r>
            <a:r>
              <a:rPr lang="pt-BR" b="1" dirty="0" err="1"/>
              <a:t>Enade</a:t>
            </a:r>
            <a:r>
              <a:rPr lang="pt-BR" b="1" dirty="0"/>
              <a:t>:</a:t>
            </a:r>
            <a:r>
              <a:rPr lang="pt-BR" dirty="0"/>
              <a:t>  calculado para o curso da IES, localizada em um município, considerada uma área de avaliação. A nota do curso inclui o desempenho dos alunos nas provas de formação geral e componente específico</a:t>
            </a:r>
          </a:p>
        </p:txBody>
      </p:sp>
    </p:spTree>
    <p:extLst>
      <p:ext uri="{BB962C8B-B14F-4D97-AF65-F5344CB8AC3E}">
        <p14:creationId xmlns:p14="http://schemas.microsoft.com/office/powerpoint/2010/main" val="3467529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297617" y="3230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200" dirty="0">
                <a:latin typeface="Arial Black" panose="020B0A04020102020204" pitchFamily="34" charset="0"/>
                <a:cs typeface="Aharoni" panose="02010803020104030203" pitchFamily="2" charset="-79"/>
              </a:rPr>
              <a:t>Índice Geral de Cursos – IGC</a:t>
            </a:r>
            <a:br>
              <a:rPr lang="pt-BR" sz="3200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Composição do CPC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2189024" y="2452255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Seta para a direita 4"/>
          <p:cNvSpPr/>
          <p:nvPr/>
        </p:nvSpPr>
        <p:spPr>
          <a:xfrm>
            <a:off x="2216733" y="5430983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have esquerda 5"/>
          <p:cNvSpPr/>
          <p:nvPr/>
        </p:nvSpPr>
        <p:spPr>
          <a:xfrm>
            <a:off x="1759536" y="2189018"/>
            <a:ext cx="526473" cy="394854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aixaDeTexto 6"/>
          <p:cNvSpPr txBox="1"/>
          <p:nvPr/>
        </p:nvSpPr>
        <p:spPr>
          <a:xfrm>
            <a:off x="290944" y="3699164"/>
            <a:ext cx="1551709" cy="101566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FF0000"/>
                </a:solidFill>
              </a:rPr>
              <a:t>70% </a:t>
            </a:r>
            <a:r>
              <a:rPr lang="es-ES_tradnl" sz="2000" b="1" dirty="0"/>
              <a:t>do CPC depende do aluno 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99" y="1648646"/>
            <a:ext cx="8611802" cy="45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22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ÁREAS DE ABRANGÊNCIA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87641"/>
          </a:xfrm>
        </p:spPr>
        <p:txBody>
          <a:bodyPr>
            <a:normAutofit lnSpcReduction="10000"/>
          </a:bodyPr>
          <a:lstStyle/>
          <a:p>
            <a:r>
              <a:rPr lang="pt-BR" dirty="0"/>
              <a:t>Conforme estabelecido na Lei do </a:t>
            </a:r>
            <a:r>
              <a:rPr lang="pt-BR" dirty="0" err="1"/>
              <a:t>Sinaes</a:t>
            </a:r>
            <a:r>
              <a:rPr lang="pt-BR" dirty="0"/>
              <a:t> e ratificado na Portaria nº 40/2007 (em sua atual redação 2010), o </a:t>
            </a:r>
            <a:r>
              <a:rPr lang="pt-BR" dirty="0" err="1"/>
              <a:t>Enade</a:t>
            </a:r>
            <a:r>
              <a:rPr lang="pt-BR" dirty="0"/>
              <a:t> faz </a:t>
            </a:r>
            <a:r>
              <a:rPr lang="pt-BR" b="1" dirty="0"/>
              <a:t>avaliações trienais</a:t>
            </a:r>
            <a:r>
              <a:rPr lang="pt-BR" dirty="0"/>
              <a:t> das seguintes áreas e eixos tecnológicos: 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- Ano I: áreas da Saúde, Ciências Agrárias e afins; eixos de Ambiente e Saúde, Produção Alimentícia, Recursos Naturais, Militar e Segurança;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-Ano II: áreas de Ciências Exatas, Licenciaturas e afins; eixos de Controle e Processos Industriais, Informação e Comunicação, Infraestrutura e Produção Industrial;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- Ano III: áreas de Ciências Sociais Aplicadas, Ciências Humanas e afins; eixos de Gestão e Negócios, Apoio Escolar, Hospitalidade e Lazer, Produção Cultural e Design.</a:t>
            </a:r>
          </a:p>
          <a:p>
            <a:r>
              <a:rPr lang="pt-BR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1251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1948069"/>
            <a:ext cx="10058400" cy="2791355"/>
          </a:xfrm>
        </p:spPr>
        <p:txBody>
          <a:bodyPr>
            <a:normAutofit fontScale="90000"/>
          </a:bodyPr>
          <a:lstStyle/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Portaria nº 8/2017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determina que </a:t>
            </a:r>
            <a:r>
              <a:rPr lang="pt-BR" dirty="0">
                <a:latin typeface="+mn-lt"/>
              </a:rPr>
              <a:t>sejam avaliados os estudantes dos cursos que conferem diploma de bacharel, licenciado e tecnólogo  nas áreas (UDESC):</a:t>
            </a:r>
          </a:p>
        </p:txBody>
      </p:sp>
    </p:spTree>
    <p:extLst>
      <p:ext uri="{BB962C8B-B14F-4D97-AF65-F5344CB8AC3E}">
        <p14:creationId xmlns:p14="http://schemas.microsoft.com/office/powerpoint/2010/main" val="67748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851578"/>
              </p:ext>
            </p:extLst>
          </p:nvPr>
        </p:nvGraphicFramePr>
        <p:xfrm>
          <a:off x="1311965" y="360643"/>
          <a:ext cx="10217426" cy="5172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83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0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605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082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4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CURSO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CÓDIGO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CHEFE DE DEPARTAMENTO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E-MAIL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97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Bacharelado em Arquitetura e Urbanismo  (CERES)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/>
                        <a:t>112414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RAFAEL ZANELATO LEDO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arquitetura.ceres@udesc.br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97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Bacharelado em Ciências</a:t>
                      </a:r>
                      <a:r>
                        <a:rPr lang="pt-BR" sz="1200" baseline="0" dirty="0">
                          <a:effectLst/>
                        </a:rPr>
                        <a:t> Biológicas (CERES)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a)  Opção Biodiversidade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b) - Opção Biologia Marinha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>
                        <a:buAutoNum type="alphaLcParenR"/>
                      </a:pPr>
                      <a:r>
                        <a:rPr lang="pt-BR" sz="1200" dirty="0">
                          <a:latin typeface="+mn-lt"/>
                        </a:rPr>
                        <a:t>1363761</a:t>
                      </a:r>
                    </a:p>
                    <a:p>
                      <a:pPr marL="228600" indent="-228600">
                        <a:buAutoNum type="alphaLcParenR"/>
                      </a:pPr>
                      <a:endParaRPr lang="pt-BR" sz="1200" dirty="0">
                        <a:latin typeface="+mn-lt"/>
                      </a:endParaRPr>
                    </a:p>
                    <a:p>
                      <a:pPr marL="0" indent="0">
                        <a:buNone/>
                      </a:pPr>
                      <a:endParaRPr lang="pt-BR" sz="1200" dirty="0">
                        <a:latin typeface="+mn-lt"/>
                      </a:endParaRPr>
                    </a:p>
                    <a:p>
                      <a:r>
                        <a:rPr lang="pt-BR" sz="1200" dirty="0">
                          <a:latin typeface="+mn-lt"/>
                        </a:rPr>
                        <a:t>b) </a:t>
                      </a:r>
                    </a:p>
                    <a:p>
                      <a:endParaRPr lang="pt-BR" sz="12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GIOVANNI LEMOS DE MELLO</a:t>
                      </a:r>
                    </a:p>
                    <a:p>
                      <a:endParaRPr lang="pt-BR" sz="1200" dirty="0"/>
                    </a:p>
                    <a:p>
                      <a:endParaRPr lang="pt-BR" sz="1200" dirty="0"/>
                    </a:p>
                    <a:p>
                      <a:r>
                        <a:rPr lang="pt-BR" sz="1200" dirty="0"/>
                        <a:t>b) Demanda </a:t>
                      </a:r>
                      <a:r>
                        <a:rPr lang="pt-BR" sz="1200" dirty="0" err="1" smtClean="0"/>
                        <a:t>e-MEC</a:t>
                      </a:r>
                      <a:r>
                        <a:rPr lang="pt-BR" sz="1200" dirty="0" smtClean="0"/>
                        <a:t> para inserção do curso no sistema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giovannimello@gmail.com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97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Bacharelado em  Engenharia Civil (CCT)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/>
                        <a:t>2538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PATRICIA  BECKER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patricia.becker@udesc.br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975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Bacharelado em Engenharia Mecânica (CCT)</a:t>
                      </a:r>
                      <a:endParaRPr lang="pt-BR" sz="12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/>
                        <a:t>2537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GUSTAVO JOSÉ FLEURY CHARMILLOT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gustavo.charmillot@udesc.br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38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Bacharelado em Engenharia de Produção e Sistemas (CCT)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/>
                        <a:t>82192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VALDESIO BENEVENUTTI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valdesio.benevenutti@udesc.br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03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Bacharelado em  Engenharia Elétrica (CCT)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/>
                        <a:t>2534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VOLNEY VICENCE</a:t>
                      </a:r>
                      <a:endParaRPr lang="pt-BR" sz="12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u="non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volneycv@gmail.com</a:t>
                      </a:r>
                      <a:endParaRPr lang="pt-BR" sz="1200" u="non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11513" y="24860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47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009350"/>
              </p:ext>
            </p:extLst>
          </p:nvPr>
        </p:nvGraphicFramePr>
        <p:xfrm>
          <a:off x="1375595" y="455069"/>
          <a:ext cx="9462052" cy="49763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01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69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32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517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4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CURSO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CÓDIGO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CHEFE DE DEPARTAMENTO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E-MAIL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97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Bacharelado em Ciências da Computação (CCT)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/>
                        <a:t>54520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FABIANO</a:t>
                      </a:r>
                      <a:r>
                        <a:rPr lang="pt-BR" sz="12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BALDO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fabiano.baldo@udesc.br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6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Licenciatura em Física (CCT)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/>
                        <a:t>2545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HOLOKX ABREU ALBUQUERQUE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holokx</a:t>
                      </a: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pt-BR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albuquerque</a:t>
                      </a: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@udesc.br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1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Licenciatura em Matemática (CCT)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/>
                        <a:t>113295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LUCIANE MULAZANI DOS SANTOS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luciane.mulazani@udesc.br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38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Licenciatura em Química (CCT)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/>
                        <a:t>1147485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FERNANDO ROBERTO XAVIER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fernando.Xavier@udesc.br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7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Tecnólogo em Análise e Desenvolvimento  de Sistemas (CCT)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/>
                        <a:t>62742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CHARLES CHRISTIAN MIERS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charles.miers@udesc.br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2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Bacharelado em Engenharia</a:t>
                      </a:r>
                      <a:r>
                        <a:rPr lang="pt-BR" sz="1200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Ambiental (CAV)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/>
                        <a:t>113289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VALDECI</a:t>
                      </a:r>
                      <a:r>
                        <a:rPr lang="pt-BR" sz="12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JOSÉ COSTA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valdeci.costa@udesc.br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11513" y="24860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8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224624"/>
              </p:ext>
            </p:extLst>
          </p:nvPr>
        </p:nvGraphicFramePr>
        <p:xfrm>
          <a:off x="1423098" y="526596"/>
          <a:ext cx="9597205" cy="4915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31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219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56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4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CURSO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CÓDIGO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CHEFE DE DEPARTAMENTO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E-MAIL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27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Bacharelado em Engenharia Florestal (CAV)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/>
                        <a:t>81538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MARCIO CARLOS NAVROSKI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marcio.navroski@udesc.br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97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Bacharelado em Engenharia de Alimentos (CEO)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/>
                        <a:t>81544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DARLENE CAVALHEIRO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darcavalheiro@gmail.com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90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Bacharelado em Engenharia Química (CEO)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/>
                        <a:t>1327406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DARLENE CAVALHEIRO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darcavalheiro@gmail.com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7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Bacharelado em Engenharia de Produção – habilitação Mecânica (CEPLAN)</a:t>
                      </a:r>
                      <a:endParaRPr lang="pt-BR" sz="120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/>
                        <a:t>1147473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MOACYR CARLOS POSSAN JUNIOR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moacyr.possan@udesc.br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81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Bacharelado</a:t>
                      </a:r>
                      <a:r>
                        <a:rPr lang="en-US" sz="1200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em Sistemas  de Informação (CEPLAN)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/>
                        <a:t>113293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VIVIAN CREMER KALEMPA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vivian.kalempa@udesc.br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630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Bacharelado</a:t>
                      </a:r>
                      <a:r>
                        <a:rPr lang="en-US" sz="1200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em Sistemas  de Informação (CEAVI)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/>
                        <a:t>53592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/>
                        <a:t>MARCELO DE SOUZA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marcelo.desouza@udesc.br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11513" y="24860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997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508422"/>
              </p:ext>
            </p:extLst>
          </p:nvPr>
        </p:nvGraphicFramePr>
        <p:xfrm>
          <a:off x="1249568" y="526596"/>
          <a:ext cx="9794484" cy="4833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3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19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051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38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4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CURSO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CÓDIGO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CHEFE DE DEPARTAMENTO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E-MAIL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97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Licenciatura em Artes Visuais (CEART)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/>
                        <a:t>117352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ROSANA TAGLIARI BORTOLIN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rosanabortolin@gmail.com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97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Licenciatura em Música (CEART)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/>
                        <a:t>92200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LEONARDO PIERMARTIRI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chefiadmu.ceart@udesc.br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1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Licenciatura em Educação Física (CEFID)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/>
                        <a:t>123124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JORIS PAZIN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joris.pazin@udesc.br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1896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Cambria" panose="02040503050406030204" pitchFamily="18" charset="0"/>
                        </a:rPr>
                        <a:t>Licenciatura</a:t>
                      </a:r>
                      <a:r>
                        <a:rPr lang="pt-BR" sz="1200" baseline="0" dirty="0">
                          <a:latin typeface="Cambria" panose="02040503050406030204" pitchFamily="18" charset="0"/>
                        </a:rPr>
                        <a:t> em Ciências Biológicas (CEAD)</a:t>
                      </a:r>
                      <a:endParaRPr lang="pt-BR" sz="1200" dirty="0"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 demanda </a:t>
                      </a:r>
                      <a:r>
                        <a:rPr lang="pt-BR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e-MEC</a:t>
                      </a: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para inclusão no </a:t>
                      </a:r>
                      <a:r>
                        <a:rPr lang="pt-BR" sz="1200" dirty="0" err="1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sitema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18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Licenciatura em Pedagogia (CEAD)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/>
                        <a:t>1125448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VERA MARCIA MARQUES SANTOS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vera.santos@udesc.br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189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Licenciatura em Pedagogia (FAED)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/>
                        <a:t>2529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JARBAS JOSE CARDOSO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jarbas.cardoso@udesc.br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11513" y="24860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17048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781</TotalTime>
  <Words>3557</Words>
  <Application>Microsoft Office PowerPoint</Application>
  <PresentationFormat>Widescreen</PresentationFormat>
  <Paragraphs>381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4" baseType="lpstr">
      <vt:lpstr>Aharoni</vt:lpstr>
      <vt:lpstr>Arial</vt:lpstr>
      <vt:lpstr>Arial Black</vt:lpstr>
      <vt:lpstr>Calibri</vt:lpstr>
      <vt:lpstr>Calibri Light</vt:lpstr>
      <vt:lpstr>Cambria</vt:lpstr>
      <vt:lpstr>Times New Roman</vt:lpstr>
      <vt:lpstr>Retrospectiva</vt:lpstr>
      <vt:lpstr>SEMINÁRIO  INSTITUCIONAL E N A D E    2017</vt:lpstr>
      <vt:lpstr>Apresentação do PowerPoint</vt:lpstr>
      <vt:lpstr>LEGISLAÇÃO </vt:lpstr>
      <vt:lpstr>ÁREAS DE ABRANGÊNCIA</vt:lpstr>
      <vt:lpstr>A Portaria nº 8/2017 determina que sejam avaliados os estudantes dos cursos que conferem diploma de bacharel, licenciado e tecnólogo  nas áreas (UDESC):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CRONOGRAMA  ENADE   2017</vt:lpstr>
      <vt:lpstr>CRONOGRAMA  ENADE   2017</vt:lpstr>
      <vt:lpstr>DEVEM SER INSCRITOS NO ENADE 2017</vt:lpstr>
      <vt:lpstr>ESTUDANTES DISPENSADOS  DO  ENADE </vt:lpstr>
      <vt:lpstr>ATO DE INSCRIÇÃO</vt:lpstr>
      <vt:lpstr>C A D A S T R O </vt:lpstr>
      <vt:lpstr>C A D A S T R O (CONTINUAÇÃO)</vt:lpstr>
      <vt:lpstr>C A D A S T R O   (continuação)</vt:lpstr>
      <vt:lpstr>C A D A S T R O   (continuação) </vt:lpstr>
      <vt:lpstr>P R O V A</vt:lpstr>
      <vt:lpstr>I N S T R U M E N T O 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IDENTIFICAÇÃO   DO  ESTUDANTE   </vt:lpstr>
      <vt:lpstr>Orientações para a realização da prova</vt:lpstr>
      <vt:lpstr>Apresentação do PowerPoint</vt:lpstr>
      <vt:lpstr>Apresentação do PowerPoint</vt:lpstr>
      <vt:lpstr>Apresentação do PowerPoint</vt:lpstr>
      <vt:lpstr>RELATÓRIOS COMO SUBSÍDIOS PARA GESTORES E ORIENTAÇÃO SOCIEDADE</vt:lpstr>
      <vt:lpstr>INDICADORES DE QUALIDADE DA EDUCAÇÃO SUPERIOR</vt:lpstr>
      <vt:lpstr>Apresentação do PowerPoint</vt:lpstr>
    </vt:vector>
  </TitlesOfParts>
  <Company>Fundação Universidade do Estado de Santa Catarina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N A D E    2016</dc:title>
  <dc:creator>Jadna L. Neves Heinzen</dc:creator>
  <cp:lastModifiedBy>Liliane Machado Martins</cp:lastModifiedBy>
  <cp:revision>250</cp:revision>
  <dcterms:created xsi:type="dcterms:W3CDTF">2016-06-06T21:05:37Z</dcterms:created>
  <dcterms:modified xsi:type="dcterms:W3CDTF">2017-07-13T17:48:14Z</dcterms:modified>
</cp:coreProperties>
</file>