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media/image6.JPG" ContentType="image/jpeg"/>
  <Override PartName="/ppt/notesSlides/notesSlide3.xml" ContentType="application/vnd.openxmlformats-officedocument.presentationml.notesSlide+xml"/>
  <Override PartName="/ppt/media/image7.JPG" ContentType="image/jpe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media/image8.JPG" ContentType="image/jpeg"/>
  <Override PartName="/ppt/media/image9.JPG" ContentType="image/jpeg"/>
  <Override PartName="/ppt/media/image10.JPG" ContentType="image/jpe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media/image11.JPG" ContentType="image/jpeg"/>
  <Override PartName="/ppt/notesSlides/notesSlide8.xml" ContentType="application/vnd.openxmlformats-officedocument.presentationml.notesSlide+xml"/>
  <Override PartName="/ppt/media/image12.JPG" ContentType="image/jpeg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media/image14.JPG" ContentType="image/jpeg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0"/>
  </p:notesMasterIdLst>
  <p:sldIdLst>
    <p:sldId id="256" r:id="rId2"/>
    <p:sldId id="280" r:id="rId3"/>
    <p:sldId id="282" r:id="rId4"/>
    <p:sldId id="258" r:id="rId5"/>
    <p:sldId id="261" r:id="rId6"/>
    <p:sldId id="284" r:id="rId7"/>
    <p:sldId id="285" r:id="rId8"/>
    <p:sldId id="289" r:id="rId9"/>
    <p:sldId id="286" r:id="rId10"/>
    <p:sldId id="287" r:id="rId11"/>
    <p:sldId id="290" r:id="rId12"/>
    <p:sldId id="288" r:id="rId13"/>
    <p:sldId id="291" r:id="rId14"/>
    <p:sldId id="292" r:id="rId15"/>
    <p:sldId id="295" r:id="rId16"/>
    <p:sldId id="293" r:id="rId17"/>
    <p:sldId id="296" r:id="rId18"/>
    <p:sldId id="257" r:id="rId19"/>
    <p:sldId id="297" r:id="rId20"/>
    <p:sldId id="294" r:id="rId21"/>
    <p:sldId id="264" r:id="rId22"/>
    <p:sldId id="263" r:id="rId23"/>
    <p:sldId id="298" r:id="rId24"/>
    <p:sldId id="300" r:id="rId25"/>
    <p:sldId id="301" r:id="rId26"/>
    <p:sldId id="302" r:id="rId27"/>
    <p:sldId id="303" r:id="rId28"/>
    <p:sldId id="304" r:id="rId29"/>
  </p:sldIdLst>
  <p:sldSz cx="10680700" cy="7556500"/>
  <p:notesSz cx="10680700" cy="75565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60" userDrawn="1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3386" autoAdjust="0"/>
  </p:normalViewPr>
  <p:slideViewPr>
    <p:cSldViewPr>
      <p:cViewPr varScale="1">
        <p:scale>
          <a:sx n="61" d="100"/>
          <a:sy n="61" d="100"/>
        </p:scale>
        <p:origin x="1362" y="72"/>
      </p:cViewPr>
      <p:guideLst>
        <p:guide orient="horz" pos="286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627563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6049963" y="0"/>
            <a:ext cx="4627562" cy="3794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6B2FDB-CC67-4C94-B849-F97E5BB5408C}" type="datetimeFigureOut">
              <a:rPr lang="pt-BR" smtClean="0"/>
              <a:t>15/09/2023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536950" y="944563"/>
            <a:ext cx="3606800" cy="25511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1068388" y="3636963"/>
            <a:ext cx="8543925" cy="29749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7177088"/>
            <a:ext cx="4627563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6049963" y="7177088"/>
            <a:ext cx="4627562" cy="379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C3C933-BE97-4522-8EAF-175932EA92F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257608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3C933-BE97-4522-8EAF-175932EA92FF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90212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3C933-BE97-4522-8EAF-175932EA92FF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064316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3C933-BE97-4522-8EAF-175932EA92FF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41222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3C933-BE97-4522-8EAF-175932EA92FF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2829102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3C933-BE97-4522-8EAF-175932EA92FF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6136259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3C933-BE97-4522-8EAF-175932EA92FF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048898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3C933-BE97-4522-8EAF-175932EA92FF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736138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3C933-BE97-4522-8EAF-175932EA92FF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78197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3C933-BE97-4522-8EAF-175932EA92FF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936168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3C933-BE97-4522-8EAF-175932EA92FF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820926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3C933-BE97-4522-8EAF-175932EA92FF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23121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BC3C933-BE97-4522-8EAF-175932EA92FF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09885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1052" y="2342515"/>
            <a:ext cx="9078595" cy="1586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2105" y="4231640"/>
            <a:ext cx="7476490" cy="18891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035" y="1737995"/>
            <a:ext cx="4646104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0560" y="1737995"/>
            <a:ext cx="4646104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4035" y="302260"/>
            <a:ext cx="9612630" cy="12090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34035" y="1737995"/>
            <a:ext cx="9612630" cy="49872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1438" y="7027545"/>
            <a:ext cx="3417824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035" y="7027545"/>
            <a:ext cx="2456561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9/15/2023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0104" y="7027545"/>
            <a:ext cx="2456561" cy="3778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useudaescola@udesc.br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hyperlink" Target="http://www.udesc.br/museudaescola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sc.br/museudaescola" TargetMode="External"/><Relationship Id="rId2" Type="http://schemas.openxmlformats.org/officeDocument/2006/relationships/hyperlink" Target="mailto:museudaescola@udesc.b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sc.br/museudaescola" TargetMode="External"/><Relationship Id="rId2" Type="http://schemas.openxmlformats.org/officeDocument/2006/relationships/hyperlink" Target="mailto:museudaescola@udesc.br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sc.br/museudaescola" TargetMode="External"/><Relationship Id="rId2" Type="http://schemas.openxmlformats.org/officeDocument/2006/relationships/hyperlink" Target="mailto:museudaescola@udesc.b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mailto:museudaescola@udesc.br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hyperlink" Target="http://www.udesc.br/museudaescola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sc.br/museudaescola" TargetMode="External"/><Relationship Id="rId2" Type="http://schemas.openxmlformats.org/officeDocument/2006/relationships/hyperlink" Target="mailto:museudaescola@udesc.b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JP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sc.br/museudaescola" TargetMode="External"/><Relationship Id="rId2" Type="http://schemas.openxmlformats.org/officeDocument/2006/relationships/hyperlink" Target="mailto:museudaescola@udesc.b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museudaescola@udesc.br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hyperlink" Target="http://www.udesc.br/museudaescola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sc.br/museudaescola" TargetMode="External"/><Relationship Id="rId2" Type="http://schemas.openxmlformats.org/officeDocument/2006/relationships/hyperlink" Target="mailto:museudaescola@udesc.b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.JP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sc.br/museudaescola" TargetMode="External"/><Relationship Id="rId2" Type="http://schemas.openxmlformats.org/officeDocument/2006/relationships/hyperlink" Target="mailto:museudaescola@udesc.b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museudaescola@udesc.br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hyperlink" Target="http://www.udesc.br/museudaescola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sc.br/museudaescola" TargetMode="External"/><Relationship Id="rId2" Type="http://schemas.openxmlformats.org/officeDocument/2006/relationships/hyperlink" Target="mailto:museudaescola@udesc.b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mailto:museudaescola@udesc.br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hyperlink" Target="http://www.udesc.br/museudaescola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1.JPG"/><Relationship Id="rId4" Type="http://schemas.openxmlformats.org/officeDocument/2006/relationships/image" Target="../media/image10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sc.br/museudaescola" TargetMode="External"/><Relationship Id="rId2" Type="http://schemas.openxmlformats.org/officeDocument/2006/relationships/hyperlink" Target="mailto:museudaescola@udesc.b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image" Target="../media/image5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museudaescola@udesc.br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hyperlink" Target="http://www.udesc.br/museudaescola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sc.br/museudaescola" TargetMode="External"/><Relationship Id="rId2" Type="http://schemas.openxmlformats.org/officeDocument/2006/relationships/hyperlink" Target="mailto:museudaescola@udesc.b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2.JP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sc.br/museudaescola" TargetMode="External"/><Relationship Id="rId2" Type="http://schemas.openxmlformats.org/officeDocument/2006/relationships/hyperlink" Target="mailto:museudaescola@udesc.b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mailto:museudaescola@udesc.br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hyperlink" Target="http://www.udesc.br/museudaescola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sc.br/museudaescola" TargetMode="External"/><Relationship Id="rId2" Type="http://schemas.openxmlformats.org/officeDocument/2006/relationships/hyperlink" Target="mailto:museudaescola@udesc.b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mailto:museudaescola@udesc.br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hyperlink" Target="http://www.udesc.br/museudaescola" TargetMode="Externa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desc.br/museudaescola" TargetMode="External"/><Relationship Id="rId2" Type="http://schemas.openxmlformats.org/officeDocument/2006/relationships/hyperlink" Target="mailto:museudaescola@udesc.br" TargetMode="Externa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jpg"/><Relationship Id="rId5" Type="http://schemas.openxmlformats.org/officeDocument/2006/relationships/image" Target="../media/image2.jpg"/><Relationship Id="rId4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1539240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70"/>
              </a:lnSpc>
            </a:pPr>
            <a:r>
              <a:rPr lang="pt-BR" sz="1400" spc="-8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SEU: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4551" y="1792690"/>
            <a:ext cx="2235200" cy="1786889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dirty="0">
                <a:latin typeface="Arial MT"/>
                <a:cs typeface="Arial MT"/>
              </a:rPr>
              <a:t>ua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Sal</a:t>
            </a:r>
            <a:r>
              <a:rPr sz="1200" spc="-10" dirty="0">
                <a:latin typeface="Arial MT"/>
                <a:cs typeface="Arial MT"/>
              </a:rPr>
              <a:t>danh</a:t>
            </a:r>
            <a:r>
              <a:rPr sz="1200" dirty="0">
                <a:latin typeface="Arial MT"/>
                <a:cs typeface="Arial MT"/>
              </a:rPr>
              <a:t>a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</a:t>
            </a:r>
            <a:r>
              <a:rPr sz="1200" dirty="0">
                <a:latin typeface="Arial MT"/>
                <a:cs typeface="Arial MT"/>
              </a:rPr>
              <a:t>ar</a:t>
            </a:r>
            <a:r>
              <a:rPr sz="1200" spc="-5" dirty="0">
                <a:latin typeface="Arial MT"/>
                <a:cs typeface="Arial MT"/>
              </a:rPr>
              <a:t>i</a:t>
            </a:r>
            <a:r>
              <a:rPr sz="1200" spc="-10" dirty="0">
                <a:latin typeface="Arial MT"/>
                <a:cs typeface="Arial MT"/>
              </a:rPr>
              <a:t>nho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marL="1905" algn="ctr">
              <a:lnSpc>
                <a:spcPct val="100000"/>
              </a:lnSpc>
              <a:spcBef>
                <a:spcPts val="209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000"/>
              </a:lnSpc>
              <a:spcBef>
                <a:spcPts val="375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Entr</a:t>
            </a:r>
            <a:r>
              <a:rPr sz="1200" i="1" spc="-15" dirty="0">
                <a:latin typeface="Arial"/>
                <a:cs typeface="Arial"/>
              </a:rPr>
              <a:t>a</a:t>
            </a:r>
            <a:r>
              <a:rPr sz="1200" i="1" spc="-10" dirty="0">
                <a:latin typeface="Arial"/>
                <a:cs typeface="Arial"/>
              </a:rPr>
              <a:t>d</a:t>
            </a:r>
            <a:r>
              <a:rPr sz="1200" i="1" dirty="0">
                <a:latin typeface="Arial"/>
                <a:cs typeface="Arial"/>
              </a:rPr>
              <a:t>a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</a:t>
            </a:r>
            <a:r>
              <a:rPr sz="1200" i="1" spc="-5" dirty="0">
                <a:latin typeface="Arial"/>
                <a:cs typeface="Arial"/>
              </a:rPr>
              <a:t>r</a:t>
            </a:r>
            <a:r>
              <a:rPr sz="1200" i="1" dirty="0">
                <a:latin typeface="Arial"/>
                <a:cs typeface="Arial"/>
              </a:rPr>
              <a:t>atu</a:t>
            </a:r>
            <a:r>
              <a:rPr sz="1200" i="1" spc="-15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2771" y="4366260"/>
            <a:ext cx="1187450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6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1450" y="4621547"/>
            <a:ext cx="2586990" cy="868044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R="77470" algn="ctr">
              <a:lnSpc>
                <a:spcPct val="100000"/>
              </a:lnSpc>
              <a:spcBef>
                <a:spcPts val="265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44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3664-8110</a:t>
            </a:r>
            <a:r>
              <a:rPr sz="1800" spc="-89" baseline="2314" dirty="0">
                <a:latin typeface="Arial MT"/>
                <a:cs typeface="Arial MT"/>
              </a:rPr>
              <a:t> </a:t>
            </a:r>
            <a:r>
              <a:rPr sz="1800" spc="-104" baseline="2314" dirty="0">
                <a:latin typeface="Arial MT"/>
                <a:cs typeface="Arial MT"/>
              </a:rPr>
              <a:t>·</a:t>
            </a:r>
            <a:r>
              <a:rPr sz="1800" spc="89" baseline="2314" dirty="0">
                <a:latin typeface="Arial MT"/>
                <a:cs typeface="Arial MT"/>
              </a:rPr>
              <a:t> </a:t>
            </a:r>
            <a:r>
              <a:rPr sz="1800" baseline="2314" dirty="0">
                <a:latin typeface="Arial MT"/>
                <a:cs typeface="Arial MT"/>
              </a:rPr>
              <a:t>(48)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11760" marR="106045" indent="-3810" algn="ctr">
              <a:lnSpc>
                <a:spcPts val="1600"/>
              </a:lnSpc>
              <a:spcBef>
                <a:spcPts val="6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museudaescola@udesc.br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ww</a:t>
            </a:r>
            <a:r>
              <a:rPr sz="1200" u="sng" spc="-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sc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b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r/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m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eu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co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l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</a:t>
            </a:r>
            <a:endParaRPr sz="120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200" spc="-5" dirty="0">
                <a:latin typeface="Arial MT"/>
                <a:cs typeface="Arial MT"/>
              </a:rPr>
              <a:t>facebook: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7649082" y="4509554"/>
            <a:ext cx="2453640" cy="69913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984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JANEIRO</a:t>
            </a:r>
            <a:r>
              <a:rPr sz="2800" spc="-5" dirty="0">
                <a:latin typeface="Arial MT"/>
                <a:cs typeface="Arial MT"/>
              </a:rPr>
              <a:t>/</a:t>
            </a:r>
            <a:r>
              <a:rPr lang="pt-BR" sz="2800" spc="-5" dirty="0">
                <a:latin typeface="Arial MT"/>
                <a:cs typeface="Arial MT"/>
              </a:rPr>
              <a:t>2023</a:t>
            </a:r>
            <a:endParaRPr sz="28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6298692"/>
            <a:ext cx="1950719" cy="79248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815084"/>
            <a:ext cx="2923031" cy="180441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6">
            <a:extLst>
              <a:ext uri="{FF2B5EF4-FFF2-40B4-BE49-F238E27FC236}">
                <a16:creationId xmlns:a16="http://schemas.microsoft.com/office/drawing/2014/main" id="{9866CDB2-3733-6FA3-40A8-12478C679378}"/>
              </a:ext>
            </a:extLst>
          </p:cNvPr>
          <p:cNvSpPr txBox="1"/>
          <p:nvPr/>
        </p:nvSpPr>
        <p:spPr>
          <a:xfrm>
            <a:off x="274574" y="151472"/>
            <a:ext cx="9485376" cy="197777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lang="pt-BR" sz="1300" dirty="0">
                <a:solidFill>
                  <a:schemeClr val="bg1"/>
                </a:solidFill>
                <a:latin typeface="Arial"/>
                <a:cs typeface="Arial"/>
              </a:rPr>
              <a:t>CIRCUITO DE EXPOSIÇÕES “POÉTICAS DA RELAÇÃO”</a:t>
            </a: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DAD243A4-9321-BBD1-C33C-6D1458D85C50}"/>
              </a:ext>
            </a:extLst>
          </p:cNvPr>
          <p:cNvSpPr txBox="1"/>
          <p:nvPr/>
        </p:nvSpPr>
        <p:spPr>
          <a:xfrm>
            <a:off x="274574" y="6480972"/>
            <a:ext cx="4267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7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quê: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D350ECCC-301B-A27C-7631-E87C11739CCF}"/>
              </a:ext>
            </a:extLst>
          </p:cNvPr>
          <p:cNvSpPr txBox="1"/>
          <p:nvPr/>
        </p:nvSpPr>
        <p:spPr>
          <a:xfrm>
            <a:off x="274574" y="6640156"/>
            <a:ext cx="53721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spc="-15" dirty="0" err="1">
                <a:latin typeface="Arial"/>
                <a:cs typeface="Arial"/>
              </a:rPr>
              <a:t>Q</a:t>
            </a:r>
            <a:r>
              <a:rPr sz="1050" i="1" spc="-5" dirty="0" err="1">
                <a:latin typeface="Arial"/>
                <a:cs typeface="Arial"/>
              </a:rPr>
              <a:t>uan</a:t>
            </a:r>
            <a:r>
              <a:rPr sz="1050" i="1" spc="-15" dirty="0" err="1">
                <a:latin typeface="Arial"/>
                <a:cs typeface="Arial"/>
              </a:rPr>
              <a:t>d</a:t>
            </a:r>
            <a:r>
              <a:rPr sz="1050" i="1" dirty="0" err="1">
                <a:latin typeface="Arial"/>
                <a:cs typeface="Arial"/>
              </a:rPr>
              <a:t>o</a:t>
            </a:r>
            <a:r>
              <a:rPr sz="1050" i="1" dirty="0">
                <a:latin typeface="Arial"/>
                <a:cs typeface="Arial"/>
              </a:rPr>
              <a:t>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E3E1D665-5432-70FA-F25A-D5D4290BB43B}"/>
              </a:ext>
            </a:extLst>
          </p:cNvPr>
          <p:cNvSpPr txBox="1"/>
          <p:nvPr/>
        </p:nvSpPr>
        <p:spPr>
          <a:xfrm>
            <a:off x="274574" y="3507611"/>
            <a:ext cx="9485376" cy="255903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algn="just"/>
            <a:r>
              <a:rPr lang="pt-BR" sz="1100" spc="-5" dirty="0">
                <a:latin typeface="Arial MT"/>
              </a:rPr>
              <a:t>Entre 12 de novembro de 2022 a 28 de janeiro de 2023, ocorreu  a exposição “Poéticas Da Relação Em Voz Alta, Para Marcar” que faz parte do circuito de exposições organizado pela UDESC, AYA, Armazém Coletivo Elza, NUDHA e MESC.</a:t>
            </a:r>
          </a:p>
          <a:p>
            <a:pPr algn="just"/>
            <a:r>
              <a:rPr lang="pt-BR" sz="1100" spc="-5" dirty="0">
                <a:latin typeface="Arial MT"/>
              </a:rPr>
              <a:t>O Circuito de Exposições — `Poéticas da Relação`— é uma ação vinculada ao 2º Encontro Internacional Pós-colonial e </a:t>
            </a:r>
            <a:r>
              <a:rPr lang="pt-BR" sz="1100" spc="-5" dirty="0" err="1">
                <a:latin typeface="Arial MT"/>
              </a:rPr>
              <a:t>Decolonial</a:t>
            </a:r>
            <a:r>
              <a:rPr lang="pt-BR" sz="1100" spc="-5" dirty="0">
                <a:latin typeface="Arial MT"/>
              </a:rPr>
              <a:t> (EPD), promovido pelo AYA Laboratório de Estudos Pós-Coloniais e </a:t>
            </a:r>
            <a:r>
              <a:rPr lang="pt-BR" sz="1100" spc="-5" dirty="0" err="1">
                <a:latin typeface="Arial MT"/>
              </a:rPr>
              <a:t>Decoloniais</a:t>
            </a:r>
            <a:r>
              <a:rPr lang="pt-BR" sz="1100" spc="-5" dirty="0">
                <a:latin typeface="Arial MT"/>
              </a:rPr>
              <a:t> do Centro de Ciências Humanas e da Educação (FAED) da Universidade do Estado de Santa Catarina (UDESC) em parceria com diversas instituições nacionais e internacionais. O evento que tem como objetivo promover a produção, circulação e divulgação científica e cultural pós-colonial e </a:t>
            </a:r>
            <a:r>
              <a:rPr lang="pt-BR" sz="1100" spc="-5" dirty="0" err="1">
                <a:latin typeface="Arial MT"/>
              </a:rPr>
              <a:t>decolonial</a:t>
            </a:r>
            <a:r>
              <a:rPr lang="pt-BR" sz="1100" spc="-5" dirty="0">
                <a:latin typeface="Arial MT"/>
              </a:rPr>
              <a:t>, com ênfase nas temáticas africanas, afro-diaspóricas, indígenas, feminismos e diversidades. </a:t>
            </a:r>
          </a:p>
          <a:p>
            <a:pPr algn="just"/>
            <a:r>
              <a:rPr lang="pt-BR" sz="1100" spc="-5" dirty="0">
                <a:latin typeface="Arial MT"/>
              </a:rPr>
              <a:t>O Circuito de Exposições — `Poéticas da Relação`—, lembra o pensamento de Eduardo </a:t>
            </a:r>
            <a:r>
              <a:rPr lang="pt-BR" sz="1100" spc="-5" dirty="0" err="1">
                <a:latin typeface="Arial MT"/>
              </a:rPr>
              <a:t>Glissant</a:t>
            </a:r>
            <a:r>
              <a:rPr lang="pt-BR" sz="1100" spc="-5" dirty="0">
                <a:latin typeface="Arial MT"/>
              </a:rPr>
              <a:t> ao nos dizer que o contato entre as culturas reflete no contemporâneo os efeitos da colonização e toda a identidade se desdobra numa relação com o outro. As subjetividades aqui manifestadas a partir da arte nos indicam que a modernidade definida exclusivamente pela </a:t>
            </a:r>
            <a:r>
              <a:rPr lang="pt-BR" sz="1100" spc="-5" dirty="0" err="1">
                <a:latin typeface="Arial MT"/>
              </a:rPr>
              <a:t>europa</a:t>
            </a:r>
            <a:r>
              <a:rPr lang="pt-BR" sz="1100" spc="-5" dirty="0">
                <a:latin typeface="Arial MT"/>
              </a:rPr>
              <a:t> imperialista encontra obstáculos e chegou a termo, abrindo espaço para protagonismos que foram esmagados e ocultados em nossa história, reverberando no agora as contaminações das diferenças e reconhecendo os abismos postos sobre essas experiências. </a:t>
            </a:r>
            <a:r>
              <a:rPr lang="pt-BR" sz="1100" spc="-5" dirty="0" err="1">
                <a:latin typeface="Arial MT"/>
              </a:rPr>
              <a:t>Rizomáticas</a:t>
            </a:r>
            <a:r>
              <a:rPr lang="pt-BR" sz="1100" spc="-5" dirty="0">
                <a:latin typeface="Arial MT"/>
              </a:rPr>
              <a:t>, essas poéticas têm suas raízes em muitos territórios, crenças, sexualidades, usos do corpo, e se ramificam e crescem no encontro com outras </a:t>
            </a:r>
            <a:r>
              <a:rPr lang="pt-BR" sz="1100" spc="-5" dirty="0" err="1">
                <a:latin typeface="Arial MT"/>
              </a:rPr>
              <a:t>superficies</a:t>
            </a:r>
            <a:r>
              <a:rPr lang="pt-BR" sz="1100" spc="-5" dirty="0">
                <a:latin typeface="Arial MT"/>
              </a:rPr>
              <a:t>, outras culturas, rituais, direito ao corpo, ao espaço social, educacional, cultura e político.</a:t>
            </a:r>
          </a:p>
          <a:p>
            <a:pPr algn="just"/>
            <a:r>
              <a:rPr lang="pt-BR" sz="1100" spc="-5" dirty="0">
                <a:latin typeface="Arial MT"/>
              </a:rPr>
              <a:t>Os espaços que receberão o circuito são: Museu Victor Meirelles, Ebó Epistêmico do curso de Museologia da UFSC, Galeria Municipal de Arte Pedro Paulo </a:t>
            </a:r>
            <a:r>
              <a:rPr lang="pt-BR" sz="1100" spc="-5" dirty="0" err="1">
                <a:latin typeface="Arial MT"/>
              </a:rPr>
              <a:t>Vecchietti</a:t>
            </a:r>
            <a:r>
              <a:rPr lang="pt-BR" sz="1100" spc="-5" dirty="0">
                <a:latin typeface="Arial MT"/>
              </a:rPr>
              <a:t> e o Memorial Meyer Filho. A coordenação curatorial é de Juliana Crispe, com as curadoras associadas Célia </a:t>
            </a:r>
            <a:r>
              <a:rPr lang="pt-BR" sz="1100" spc="-5" dirty="0" err="1">
                <a:latin typeface="Arial MT"/>
              </a:rPr>
              <a:t>Antonacci</a:t>
            </a:r>
            <a:r>
              <a:rPr lang="pt-BR" sz="1100" spc="-5" dirty="0">
                <a:latin typeface="Arial MT"/>
              </a:rPr>
              <a:t>, </a:t>
            </a:r>
            <a:r>
              <a:rPr lang="pt-BR" sz="1100" spc="-5" dirty="0" err="1">
                <a:latin typeface="Arial MT"/>
              </a:rPr>
              <a:t>Francela</a:t>
            </a:r>
            <a:r>
              <a:rPr lang="pt-BR" sz="1100" spc="-5" dirty="0">
                <a:latin typeface="Arial MT"/>
              </a:rPr>
              <a:t> Carrera, </a:t>
            </a:r>
            <a:r>
              <a:rPr lang="pt-BR" sz="1100" spc="-5" dirty="0" err="1">
                <a:latin typeface="Arial MT"/>
              </a:rPr>
              <a:t>Francela</a:t>
            </a:r>
            <a:r>
              <a:rPr lang="pt-BR" sz="1100" spc="-5" dirty="0">
                <a:latin typeface="Arial MT"/>
              </a:rPr>
              <a:t> Carreira e </a:t>
            </a:r>
            <a:r>
              <a:rPr lang="pt-BR" sz="1100" spc="-5" dirty="0" err="1">
                <a:latin typeface="Arial MT"/>
              </a:rPr>
              <a:t>Thainá</a:t>
            </a:r>
            <a:r>
              <a:rPr lang="pt-BR" sz="1100" spc="-5" dirty="0">
                <a:latin typeface="Arial MT"/>
              </a:rPr>
              <a:t> Castro.</a:t>
            </a:r>
          </a:p>
        </p:txBody>
      </p:sp>
      <p:sp>
        <p:nvSpPr>
          <p:cNvPr id="26" name="object 21">
            <a:extLst>
              <a:ext uri="{FF2B5EF4-FFF2-40B4-BE49-F238E27FC236}">
                <a16:creationId xmlns:a16="http://schemas.microsoft.com/office/drawing/2014/main" id="{B6467EC3-3CEC-F7B2-6C6B-ADBC1617339E}"/>
              </a:ext>
            </a:extLst>
          </p:cNvPr>
          <p:cNvSpPr txBox="1"/>
          <p:nvPr/>
        </p:nvSpPr>
        <p:spPr>
          <a:xfrm>
            <a:off x="1046226" y="6486502"/>
            <a:ext cx="3151124" cy="54053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lang="pt-BR" sz="1050" i="1" spc="-5" dirty="0">
                <a:latin typeface="Arial"/>
                <a:cs typeface="Arial"/>
              </a:rPr>
              <a:t>Circuito de exposições “poéticas da relação”</a:t>
            </a:r>
          </a:p>
          <a:p>
            <a:r>
              <a:rPr lang="pt-BR" sz="1050" i="1" spc="-5" dirty="0">
                <a:latin typeface="Arial"/>
                <a:cs typeface="Arial"/>
              </a:rPr>
              <a:t>14 de outubro de 2022..</a:t>
            </a:r>
          </a:p>
          <a:p>
            <a:endParaRPr lang="pt-BR" sz="1050" i="1" spc="-5" dirty="0">
              <a:latin typeface="Arial"/>
              <a:cs typeface="Arial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213D870C-CADD-B29E-840A-DF1CC6001D07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4574" y="624289"/>
            <a:ext cx="2799715" cy="2799715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4">
            <a:extLst>
              <a:ext uri="{FF2B5EF4-FFF2-40B4-BE49-F238E27FC236}">
                <a16:creationId xmlns:a16="http://schemas.microsoft.com/office/drawing/2014/main" id="{BA000D69-14EA-BE39-CF6C-0512478D518D}"/>
              </a:ext>
            </a:extLst>
          </p:cNvPr>
          <p:cNvSpPr txBox="1"/>
          <p:nvPr/>
        </p:nvSpPr>
        <p:spPr>
          <a:xfrm>
            <a:off x="274574" y="6732923"/>
            <a:ext cx="537210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endParaRPr lang="pt-BR" sz="1050" i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i="1" dirty="0" err="1">
                <a:latin typeface="Arial"/>
                <a:cs typeface="Arial"/>
              </a:rPr>
              <a:t>Horário</a:t>
            </a:r>
            <a:r>
              <a:rPr sz="1050" i="1" dirty="0">
                <a:latin typeface="Arial"/>
                <a:cs typeface="Arial"/>
              </a:rPr>
              <a:t>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04CCA4BB-9B12-8AC6-6130-CCBF76E433FC}"/>
              </a:ext>
            </a:extLst>
          </p:cNvPr>
          <p:cNvSpPr txBox="1"/>
          <p:nvPr/>
        </p:nvSpPr>
        <p:spPr>
          <a:xfrm>
            <a:off x="1016133" y="6925104"/>
            <a:ext cx="2118258" cy="2955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i="1" spc="-5" dirty="0">
                <a:latin typeface="Arial"/>
                <a:cs typeface="Arial"/>
              </a:rPr>
              <a:t>seg. a sex. de 13h às 19h, sábados  de 10h às 16h</a:t>
            </a:r>
          </a:p>
        </p:txBody>
      </p:sp>
    </p:spTree>
    <p:extLst>
      <p:ext uri="{BB962C8B-B14F-4D97-AF65-F5344CB8AC3E}">
        <p14:creationId xmlns:p14="http://schemas.microsoft.com/office/powerpoint/2010/main" val="1656289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6">
            <a:extLst>
              <a:ext uri="{FF2B5EF4-FFF2-40B4-BE49-F238E27FC236}">
                <a16:creationId xmlns:a16="http://schemas.microsoft.com/office/drawing/2014/main" id="{9866CDB2-3733-6FA3-40A8-12478C679378}"/>
              </a:ext>
            </a:extLst>
          </p:cNvPr>
          <p:cNvSpPr txBox="1"/>
          <p:nvPr/>
        </p:nvSpPr>
        <p:spPr>
          <a:xfrm>
            <a:off x="274574" y="151472"/>
            <a:ext cx="9485376" cy="276999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Arial"/>
                <a:cs typeface="Arial"/>
              </a:rPr>
              <a:t>AS MÁQUINAS DE LEONARDO DA VINCI - MINIATURAS E GRAVURAS DE DENIS </a:t>
            </a:r>
            <a:r>
              <a:rPr lang="pt-BR" sz="18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Cambria" panose="02040503050406030204" pitchFamily="18" charset="0"/>
              </a:rPr>
              <a:t>JOSÉ SONCINI</a:t>
            </a:r>
            <a:endParaRPr lang="pt-BR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DAD243A4-9321-BBD1-C33C-6D1458D85C50}"/>
              </a:ext>
            </a:extLst>
          </p:cNvPr>
          <p:cNvSpPr txBox="1"/>
          <p:nvPr/>
        </p:nvSpPr>
        <p:spPr>
          <a:xfrm>
            <a:off x="274574" y="4837794"/>
            <a:ext cx="4267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7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quê: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D350ECCC-301B-A27C-7631-E87C11739CCF}"/>
              </a:ext>
            </a:extLst>
          </p:cNvPr>
          <p:cNvSpPr txBox="1"/>
          <p:nvPr/>
        </p:nvSpPr>
        <p:spPr>
          <a:xfrm>
            <a:off x="267672" y="5189588"/>
            <a:ext cx="53721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spc="-15" dirty="0" err="1">
                <a:latin typeface="Arial"/>
                <a:cs typeface="Arial"/>
              </a:rPr>
              <a:t>Q</a:t>
            </a:r>
            <a:r>
              <a:rPr sz="1050" i="1" spc="-5" dirty="0" err="1">
                <a:latin typeface="Arial"/>
                <a:cs typeface="Arial"/>
              </a:rPr>
              <a:t>uan</a:t>
            </a:r>
            <a:r>
              <a:rPr sz="1050" i="1" spc="-15" dirty="0" err="1">
                <a:latin typeface="Arial"/>
                <a:cs typeface="Arial"/>
              </a:rPr>
              <a:t>d</a:t>
            </a:r>
            <a:r>
              <a:rPr sz="1050" i="1" dirty="0" err="1">
                <a:latin typeface="Arial"/>
                <a:cs typeface="Arial"/>
              </a:rPr>
              <a:t>o</a:t>
            </a:r>
            <a:r>
              <a:rPr sz="1050" i="1" dirty="0">
                <a:latin typeface="Arial"/>
                <a:cs typeface="Arial"/>
              </a:rPr>
              <a:t>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E3E1D665-5432-70FA-F25A-D5D4290BB43B}"/>
              </a:ext>
            </a:extLst>
          </p:cNvPr>
          <p:cNvSpPr txBox="1"/>
          <p:nvPr/>
        </p:nvSpPr>
        <p:spPr>
          <a:xfrm>
            <a:off x="274574" y="3630417"/>
            <a:ext cx="9485376" cy="103554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algn="just"/>
            <a:r>
              <a:rPr lang="pt-BR" sz="1100" spc="-5" dirty="0">
                <a:latin typeface="Arial MT"/>
              </a:rPr>
              <a:t>Na quinta-feira, dia 17, o MESC da UDESC realizou a abertura da exposição As Máquinas de Guerra de Leonardo da Vinci - Miniaturas e Gravuras de Denis José Soncini. A exposição tem curadoria de Walter de Queiroz Guerreiro. Ela permaneceu em cartaz do dia 17 de novembro de 2022 até 28 de fevereiro do ano seguinte.</a:t>
            </a:r>
          </a:p>
          <a:p>
            <a:pPr algn="just"/>
            <a:r>
              <a:rPr lang="pt-BR" sz="1100" spc="-5" dirty="0">
                <a:latin typeface="Arial MT"/>
              </a:rPr>
              <a:t>Assim, a mostra apresentou um coleção de miniaturas produzidas pelo engenheiro mecânico Denis Soncini. De forma geral, foram elaboradas a partir dos desenhos do inventor italiano Leonardo da Vinci há mais de 500 anos. Além das máquinas de guerra, foi apresentada uma série de gravuras feitas em metal e técnicas de ponta seca, água-forte e água-tinta.</a:t>
            </a:r>
          </a:p>
        </p:txBody>
      </p:sp>
      <p:sp>
        <p:nvSpPr>
          <p:cNvPr id="26" name="object 21">
            <a:extLst>
              <a:ext uri="{FF2B5EF4-FFF2-40B4-BE49-F238E27FC236}">
                <a16:creationId xmlns:a16="http://schemas.microsoft.com/office/drawing/2014/main" id="{B6467EC3-3CEC-F7B2-6C6B-ADBC1617339E}"/>
              </a:ext>
            </a:extLst>
          </p:cNvPr>
          <p:cNvSpPr txBox="1"/>
          <p:nvPr/>
        </p:nvSpPr>
        <p:spPr>
          <a:xfrm>
            <a:off x="1063812" y="4854024"/>
            <a:ext cx="3151124" cy="39228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lang="pt-BR" sz="1050" dirty="0">
                <a:latin typeface="Arial"/>
                <a:cs typeface="Arial"/>
              </a:rPr>
              <a:t>As Máquinas De Leonardo Da Vinci - Miniaturas E Gravuras De Denis</a:t>
            </a:r>
            <a:endParaRPr lang="pt-BR" sz="1050" i="1" spc="-5" dirty="0">
              <a:latin typeface="Arial"/>
              <a:cs typeface="Arial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BA000D69-14EA-BE39-CF6C-0512478D518D}"/>
              </a:ext>
            </a:extLst>
          </p:cNvPr>
          <p:cNvSpPr txBox="1"/>
          <p:nvPr/>
        </p:nvSpPr>
        <p:spPr>
          <a:xfrm>
            <a:off x="267672" y="5196321"/>
            <a:ext cx="537210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endParaRPr lang="pt-BR" sz="1050" i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i="1" dirty="0" err="1">
                <a:latin typeface="Arial"/>
                <a:cs typeface="Arial"/>
              </a:rPr>
              <a:t>Horário</a:t>
            </a:r>
            <a:r>
              <a:rPr sz="1050" i="1" dirty="0">
                <a:latin typeface="Arial"/>
                <a:cs typeface="Arial"/>
              </a:rPr>
              <a:t>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04CCA4BB-9B12-8AC6-6130-CCBF76E433FC}"/>
              </a:ext>
            </a:extLst>
          </p:cNvPr>
          <p:cNvSpPr txBox="1"/>
          <p:nvPr/>
        </p:nvSpPr>
        <p:spPr>
          <a:xfrm>
            <a:off x="1063812" y="5277870"/>
            <a:ext cx="3895538" cy="4623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spc="-5" dirty="0">
                <a:latin typeface="Arial MT"/>
              </a:rPr>
              <a:t>17 de novembro de 2022 até 28 de fevereiro do ano seguinte.</a:t>
            </a:r>
          </a:p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spc="-5" dirty="0">
                <a:latin typeface="Arial"/>
                <a:cs typeface="Arial"/>
              </a:rPr>
              <a:t>seg. a sex. de 13h às 19h, sábados  de 10h às 16h</a:t>
            </a:r>
          </a:p>
          <a:p>
            <a:pPr marR="41275">
              <a:lnSpc>
                <a:spcPts val="1100"/>
              </a:lnSpc>
              <a:spcBef>
                <a:spcPts val="100"/>
              </a:spcBef>
            </a:pPr>
            <a:endParaRPr lang="pt-BR" sz="1050" spc="-5" dirty="0">
              <a:latin typeface="Arial M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FA91254-4D7C-4D0D-A016-0065CEFA3D9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672" y="493732"/>
            <a:ext cx="3703304" cy="294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0451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611" y="222504"/>
            <a:ext cx="2275840" cy="1905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AGENDAMENTO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VISITAS</a:t>
            </a:r>
            <a:endParaRPr sz="13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3047" y="3561969"/>
            <a:ext cx="2636520" cy="5746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065" marR="5080" algn="ctr">
              <a:lnSpc>
                <a:spcPct val="96000"/>
              </a:lnSpc>
              <a:spcBef>
                <a:spcPts val="155"/>
              </a:spcBef>
            </a:pPr>
            <a:r>
              <a:rPr sz="1300" spc="-15" dirty="0">
                <a:latin typeface="Arial MT"/>
                <a:cs typeface="Arial MT"/>
              </a:rPr>
              <a:t>Para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v</a:t>
            </a:r>
            <a:r>
              <a:rPr sz="1200" b="1" spc="-5" dirty="0">
                <a:latin typeface="Arial"/>
                <a:cs typeface="Arial"/>
              </a:rPr>
              <a:t>isitas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mediadas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ou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visitas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em </a:t>
            </a:r>
            <a:r>
              <a:rPr sz="1200" b="1" spc="-3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grupo </a:t>
            </a:r>
            <a:r>
              <a:rPr sz="1200" spc="-5" dirty="0">
                <a:latin typeface="Arial MT"/>
                <a:cs typeface="Arial MT"/>
              </a:rPr>
              <a:t>você deve </a:t>
            </a:r>
            <a:r>
              <a:rPr sz="1200" spc="-10" dirty="0">
                <a:latin typeface="Arial MT"/>
                <a:cs typeface="Arial MT"/>
              </a:rPr>
              <a:t>agendar </a:t>
            </a:r>
            <a:r>
              <a:rPr sz="1200" spc="-5" dirty="0">
                <a:latin typeface="Arial MT"/>
                <a:cs typeface="Arial MT"/>
              </a:rPr>
              <a:t>através </a:t>
            </a:r>
            <a:r>
              <a:rPr sz="1200" dirty="0">
                <a:latin typeface="Arial MT"/>
                <a:cs typeface="Arial MT"/>
              </a:rPr>
              <a:t>dos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seguintes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contatos: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087" y="4286199"/>
            <a:ext cx="270129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algn="ctr">
              <a:lnSpc>
                <a:spcPts val="1425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ts val="1425"/>
              </a:lnSpc>
            </a:pPr>
            <a:r>
              <a:rPr sz="1200" spc="-5" dirty="0">
                <a:latin typeface="Arial MT"/>
                <a:cs typeface="Arial MT"/>
              </a:rPr>
              <a:t>telefones: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36648110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36648113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72940" y="803148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65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MUSEU: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54551" y="1069340"/>
            <a:ext cx="2235200" cy="176466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Rua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Saldanha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Marinho,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800"/>
              </a:lnSpc>
              <a:spcBef>
                <a:spcPts val="384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5" dirty="0">
                <a:latin typeface="Arial"/>
                <a:cs typeface="Arial"/>
              </a:rPr>
              <a:t>n</a:t>
            </a:r>
            <a:r>
              <a:rPr sz="1200" i="1" dirty="0">
                <a:latin typeface="Arial"/>
                <a:cs typeface="Arial"/>
              </a:rPr>
              <a:t>tr</a:t>
            </a:r>
            <a:r>
              <a:rPr sz="1200" i="1" spc="-10" dirty="0">
                <a:latin typeface="Arial"/>
                <a:cs typeface="Arial"/>
              </a:rPr>
              <a:t>a</a:t>
            </a:r>
            <a:r>
              <a:rPr sz="1200" i="1" spc="-15" dirty="0">
                <a:latin typeface="Arial"/>
                <a:cs typeface="Arial"/>
              </a:rPr>
              <a:t>d</a:t>
            </a:r>
            <a:r>
              <a:rPr sz="1200" i="1" spc="-5" dirty="0">
                <a:latin typeface="Arial"/>
                <a:cs typeface="Arial"/>
              </a:rPr>
              <a:t>a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Grat</a:t>
            </a:r>
            <a:r>
              <a:rPr sz="1200" i="1" spc="5" dirty="0">
                <a:latin typeface="Arial"/>
                <a:cs typeface="Arial"/>
              </a:rPr>
              <a:t>u</a:t>
            </a:r>
            <a:r>
              <a:rPr sz="1200" i="1" spc="-20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1247" y="3628644"/>
            <a:ext cx="1187450" cy="20574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7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79926" y="3886144"/>
            <a:ext cx="2586990" cy="861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3664-8110</a:t>
            </a:r>
            <a:r>
              <a:rPr sz="1800" spc="-104" baseline="2314" dirty="0">
                <a:latin typeface="Arial MT"/>
                <a:cs typeface="Arial MT"/>
              </a:rPr>
              <a:t> ·</a:t>
            </a:r>
            <a:r>
              <a:rPr sz="1800" spc="67" baseline="2314" dirty="0">
                <a:latin typeface="Arial MT"/>
                <a:cs typeface="Arial MT"/>
              </a:rPr>
              <a:t> </a:t>
            </a:r>
            <a:r>
              <a:rPr sz="1800" spc="-7" baseline="2314" dirty="0">
                <a:latin typeface="Arial MT"/>
                <a:cs typeface="Arial MT"/>
              </a:rPr>
              <a:t>(48)</a:t>
            </a:r>
            <a:r>
              <a:rPr sz="1800" spc="-82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2700" marR="5080" indent="-2540" algn="ctr">
              <a:lnSpc>
                <a:spcPts val="1580"/>
              </a:lnSpc>
              <a:spcBef>
                <a:spcPts val="7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www.udesc.br/museudaescola </a:t>
            </a:r>
            <a:r>
              <a:rPr sz="1200" spc="-5" dirty="0">
                <a:latin typeface="Arial MT"/>
                <a:cs typeface="Arial MT"/>
              </a:rPr>
              <a:t> facebook: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4611" y="729996"/>
            <a:ext cx="2776728" cy="246888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5562600"/>
            <a:ext cx="1950719" cy="79095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13" name="object 6">
            <a:extLst>
              <a:ext uri="{FF2B5EF4-FFF2-40B4-BE49-F238E27FC236}">
                <a16:creationId xmlns:a16="http://schemas.microsoft.com/office/drawing/2014/main" id="{D9F9B373-B349-A80F-3E26-2D594AF52F6B}"/>
              </a:ext>
            </a:extLst>
          </p:cNvPr>
          <p:cNvSpPr txBox="1"/>
          <p:nvPr/>
        </p:nvSpPr>
        <p:spPr>
          <a:xfrm>
            <a:off x="7653526" y="3936631"/>
            <a:ext cx="2453640" cy="69913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2984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JANEIRO</a:t>
            </a:r>
            <a:r>
              <a:rPr sz="2800" spc="-5" dirty="0">
                <a:latin typeface="Arial MT"/>
                <a:cs typeface="Arial MT"/>
              </a:rPr>
              <a:t>/</a:t>
            </a:r>
            <a:r>
              <a:rPr lang="pt-BR" sz="2800" spc="-5" dirty="0">
                <a:latin typeface="Arial MT"/>
                <a:cs typeface="Arial MT"/>
              </a:rPr>
              <a:t>2023</a:t>
            </a:r>
            <a:endParaRPr sz="28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803148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65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MUSEU: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97807" y="1069340"/>
            <a:ext cx="1945005" cy="62611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Rua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Saldanha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Marinho,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marL="2540"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marL="635"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54551" y="1891029"/>
            <a:ext cx="2235200" cy="94297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40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800"/>
              </a:lnSpc>
              <a:spcBef>
                <a:spcPts val="384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5" dirty="0">
                <a:latin typeface="Arial"/>
                <a:cs typeface="Arial"/>
              </a:rPr>
              <a:t>n</a:t>
            </a:r>
            <a:r>
              <a:rPr sz="1200" i="1" dirty="0">
                <a:latin typeface="Arial"/>
                <a:cs typeface="Arial"/>
              </a:rPr>
              <a:t>tr</a:t>
            </a:r>
            <a:r>
              <a:rPr sz="1200" i="1" spc="-10" dirty="0">
                <a:latin typeface="Arial"/>
                <a:cs typeface="Arial"/>
              </a:rPr>
              <a:t>a</a:t>
            </a:r>
            <a:r>
              <a:rPr sz="1200" i="1" spc="-15" dirty="0">
                <a:latin typeface="Arial"/>
                <a:cs typeface="Arial"/>
              </a:rPr>
              <a:t>d</a:t>
            </a:r>
            <a:r>
              <a:rPr sz="1200" i="1" spc="-5" dirty="0">
                <a:latin typeface="Arial"/>
                <a:cs typeface="Arial"/>
              </a:rPr>
              <a:t>a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Grat</a:t>
            </a:r>
            <a:r>
              <a:rPr sz="1200" i="1" spc="5" dirty="0">
                <a:latin typeface="Arial"/>
                <a:cs typeface="Arial"/>
              </a:rPr>
              <a:t>u</a:t>
            </a:r>
            <a:r>
              <a:rPr sz="1200" i="1" spc="-20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51247" y="3628644"/>
            <a:ext cx="1187450" cy="20574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7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79926" y="3886144"/>
            <a:ext cx="2586990" cy="861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3664-8110</a:t>
            </a:r>
            <a:r>
              <a:rPr sz="1800" spc="-104" baseline="2314" dirty="0">
                <a:latin typeface="Arial MT"/>
                <a:cs typeface="Arial MT"/>
              </a:rPr>
              <a:t> ·</a:t>
            </a:r>
            <a:r>
              <a:rPr sz="1800" spc="67" baseline="2314" dirty="0">
                <a:latin typeface="Arial MT"/>
                <a:cs typeface="Arial MT"/>
              </a:rPr>
              <a:t> </a:t>
            </a:r>
            <a:r>
              <a:rPr sz="1800" spc="-7" baseline="2314" dirty="0">
                <a:latin typeface="Arial MT"/>
                <a:cs typeface="Arial MT"/>
              </a:rPr>
              <a:t>(48)</a:t>
            </a:r>
            <a:r>
              <a:rPr sz="1800" spc="-82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3664-8113</a:t>
            </a:r>
            <a:endParaRPr sz="1800" baseline="2314">
              <a:latin typeface="Arial MT"/>
              <a:cs typeface="Arial MT"/>
            </a:endParaRPr>
          </a:p>
          <a:p>
            <a:pPr marL="12700" marR="5080" indent="-2540" algn="ctr">
              <a:lnSpc>
                <a:spcPts val="1580"/>
              </a:lnSpc>
              <a:spcBef>
                <a:spcPts val="7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www.udesc.br/museudaescola </a:t>
            </a:r>
            <a:r>
              <a:rPr sz="1200" spc="-5" dirty="0">
                <a:latin typeface="Arial MT"/>
                <a:cs typeface="Arial MT"/>
              </a:rPr>
              <a:t> facebook: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FEVEREIRO</a:t>
            </a:r>
            <a:r>
              <a:rPr sz="2800" spc="-5" dirty="0">
                <a:latin typeface="Arial MT"/>
                <a:cs typeface="Arial MT"/>
              </a:rPr>
              <a:t>/202</a:t>
            </a:r>
            <a:r>
              <a:rPr lang="pt-BR" sz="2800" spc="-5" dirty="0">
                <a:latin typeface="Arial MT"/>
                <a:cs typeface="Arial MT"/>
              </a:rPr>
              <a:t>3</a:t>
            </a:r>
            <a:endParaRPr sz="2800" dirty="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3108" y="5562600"/>
            <a:ext cx="1950719" cy="79095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6">
            <a:extLst>
              <a:ext uri="{FF2B5EF4-FFF2-40B4-BE49-F238E27FC236}">
                <a16:creationId xmlns:a16="http://schemas.microsoft.com/office/drawing/2014/main" id="{9866CDB2-3733-6FA3-40A8-12478C679378}"/>
              </a:ext>
            </a:extLst>
          </p:cNvPr>
          <p:cNvSpPr txBox="1"/>
          <p:nvPr/>
        </p:nvSpPr>
        <p:spPr>
          <a:xfrm>
            <a:off x="274574" y="151472"/>
            <a:ext cx="9485376" cy="276999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r>
              <a:rPr lang="pt-BR" sz="1300" dirty="0">
                <a:solidFill>
                  <a:schemeClr val="bg1"/>
                </a:solidFill>
                <a:latin typeface="Arial"/>
                <a:cs typeface="Arial"/>
              </a:rPr>
              <a:t>AS MÁQUINAS DE LEONARDO DA VINCI - MINIATURAS E GRAVURAS DE DENIS </a:t>
            </a:r>
            <a:r>
              <a:rPr lang="pt-BR" sz="1800" b="1" dirty="0">
                <a:effectLst/>
                <a:latin typeface="Cambria" panose="02040503050406030204" pitchFamily="18" charset="0"/>
                <a:ea typeface="MS Mincho" panose="02020609040205080304" pitchFamily="49" charset="-128"/>
                <a:cs typeface="Cambria" panose="02040503050406030204" pitchFamily="18" charset="0"/>
              </a:rPr>
              <a:t>JOSÉ SONCINI</a:t>
            </a:r>
            <a:endParaRPr lang="pt-BR" sz="1800" dirty="0">
              <a:effectLst/>
              <a:latin typeface="Cambria" panose="020405030504060302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DAD243A4-9321-BBD1-C33C-6D1458D85C50}"/>
              </a:ext>
            </a:extLst>
          </p:cNvPr>
          <p:cNvSpPr txBox="1"/>
          <p:nvPr/>
        </p:nvSpPr>
        <p:spPr>
          <a:xfrm>
            <a:off x="274574" y="4837794"/>
            <a:ext cx="4267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7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quê: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3" name="object 9">
            <a:extLst>
              <a:ext uri="{FF2B5EF4-FFF2-40B4-BE49-F238E27FC236}">
                <a16:creationId xmlns:a16="http://schemas.microsoft.com/office/drawing/2014/main" id="{D350ECCC-301B-A27C-7631-E87C11739CCF}"/>
              </a:ext>
            </a:extLst>
          </p:cNvPr>
          <p:cNvSpPr txBox="1"/>
          <p:nvPr/>
        </p:nvSpPr>
        <p:spPr>
          <a:xfrm>
            <a:off x="267672" y="5189588"/>
            <a:ext cx="537210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spc="-15" dirty="0" err="1">
                <a:latin typeface="Arial"/>
                <a:cs typeface="Arial"/>
              </a:rPr>
              <a:t>Q</a:t>
            </a:r>
            <a:r>
              <a:rPr sz="1050" i="1" spc="-5" dirty="0" err="1">
                <a:latin typeface="Arial"/>
                <a:cs typeface="Arial"/>
              </a:rPr>
              <a:t>uan</a:t>
            </a:r>
            <a:r>
              <a:rPr sz="1050" i="1" spc="-15" dirty="0" err="1">
                <a:latin typeface="Arial"/>
                <a:cs typeface="Arial"/>
              </a:rPr>
              <a:t>d</a:t>
            </a:r>
            <a:r>
              <a:rPr sz="1050" i="1" dirty="0" err="1">
                <a:latin typeface="Arial"/>
                <a:cs typeface="Arial"/>
              </a:rPr>
              <a:t>o</a:t>
            </a:r>
            <a:r>
              <a:rPr sz="1050" i="1" dirty="0">
                <a:latin typeface="Arial"/>
                <a:cs typeface="Arial"/>
              </a:rPr>
              <a:t>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5" name="object 7">
            <a:extLst>
              <a:ext uri="{FF2B5EF4-FFF2-40B4-BE49-F238E27FC236}">
                <a16:creationId xmlns:a16="http://schemas.microsoft.com/office/drawing/2014/main" id="{E3E1D665-5432-70FA-F25A-D5D4290BB43B}"/>
              </a:ext>
            </a:extLst>
          </p:cNvPr>
          <p:cNvSpPr txBox="1"/>
          <p:nvPr/>
        </p:nvSpPr>
        <p:spPr>
          <a:xfrm>
            <a:off x="274574" y="3630417"/>
            <a:ext cx="9485376" cy="103554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algn="just"/>
            <a:r>
              <a:rPr lang="pt-BR" sz="1100" spc="-5" dirty="0">
                <a:latin typeface="Arial MT"/>
              </a:rPr>
              <a:t>Na quinta-feira, dia 17, o MESC da UDESC realizou a abertura da exposição As Máquinas de Guerra de Leonardo da Vinci - Miniaturas e Gravuras de Denis José Soncini. A exposição tem curadoria de Walter de Queiroz Guerreiro. Ela permaneceu em cartaz do dia 17 de novembro de 2022 até 28 de fevereiro do ano seguinte.</a:t>
            </a:r>
          </a:p>
          <a:p>
            <a:pPr algn="just"/>
            <a:r>
              <a:rPr lang="pt-BR" sz="1100" spc="-5" dirty="0">
                <a:latin typeface="Arial MT"/>
              </a:rPr>
              <a:t>Assim, a mostra apresentou um coleção de miniaturas produzidas pelo engenheiro mecânico Denis Soncini. De forma geral, foram elaboradas a partir dos desenhos do inventor italiano Leonardo da Vinci há mais de 500 anos. Além das máquinas de guerra, foi apresentada uma série de gravuras feitas em metal e técnicas de ponta seca, água-forte e água-tinta.</a:t>
            </a:r>
          </a:p>
        </p:txBody>
      </p:sp>
      <p:sp>
        <p:nvSpPr>
          <p:cNvPr id="26" name="object 21">
            <a:extLst>
              <a:ext uri="{FF2B5EF4-FFF2-40B4-BE49-F238E27FC236}">
                <a16:creationId xmlns:a16="http://schemas.microsoft.com/office/drawing/2014/main" id="{B6467EC3-3CEC-F7B2-6C6B-ADBC1617339E}"/>
              </a:ext>
            </a:extLst>
          </p:cNvPr>
          <p:cNvSpPr txBox="1"/>
          <p:nvPr/>
        </p:nvSpPr>
        <p:spPr>
          <a:xfrm>
            <a:off x="1063812" y="4854024"/>
            <a:ext cx="3151124" cy="39228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lang="pt-BR" sz="1050" dirty="0">
                <a:latin typeface="Arial"/>
                <a:cs typeface="Arial"/>
              </a:rPr>
              <a:t>As Máquinas De Leonardo Da Vinci - Miniaturas E Gravuras De Denis</a:t>
            </a:r>
            <a:endParaRPr lang="pt-BR" sz="1050" i="1" spc="-5" dirty="0">
              <a:latin typeface="Arial"/>
              <a:cs typeface="Arial"/>
            </a:endParaRPr>
          </a:p>
        </p:txBody>
      </p:sp>
      <p:sp>
        <p:nvSpPr>
          <p:cNvPr id="12" name="object 4">
            <a:extLst>
              <a:ext uri="{FF2B5EF4-FFF2-40B4-BE49-F238E27FC236}">
                <a16:creationId xmlns:a16="http://schemas.microsoft.com/office/drawing/2014/main" id="{BA000D69-14EA-BE39-CF6C-0512478D518D}"/>
              </a:ext>
            </a:extLst>
          </p:cNvPr>
          <p:cNvSpPr txBox="1"/>
          <p:nvPr/>
        </p:nvSpPr>
        <p:spPr>
          <a:xfrm>
            <a:off x="267672" y="5196321"/>
            <a:ext cx="537210" cy="336631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"/>
              </a:spcBef>
            </a:pPr>
            <a:endParaRPr lang="pt-BR" sz="1050" i="1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i="1" dirty="0" err="1">
                <a:latin typeface="Arial"/>
                <a:cs typeface="Arial"/>
              </a:rPr>
              <a:t>Horário</a:t>
            </a:r>
            <a:r>
              <a:rPr sz="1050" i="1" dirty="0">
                <a:latin typeface="Arial"/>
                <a:cs typeface="Arial"/>
              </a:rPr>
              <a:t>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3" name="object 14">
            <a:extLst>
              <a:ext uri="{FF2B5EF4-FFF2-40B4-BE49-F238E27FC236}">
                <a16:creationId xmlns:a16="http://schemas.microsoft.com/office/drawing/2014/main" id="{04CCA4BB-9B12-8AC6-6130-CCBF76E433FC}"/>
              </a:ext>
            </a:extLst>
          </p:cNvPr>
          <p:cNvSpPr txBox="1"/>
          <p:nvPr/>
        </p:nvSpPr>
        <p:spPr>
          <a:xfrm>
            <a:off x="1063812" y="5277870"/>
            <a:ext cx="3895538" cy="462306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spc="-5" dirty="0">
                <a:latin typeface="Arial MT"/>
              </a:rPr>
              <a:t>17 de novembro de 2022 até 28 de fevereiro do ano seguinte.</a:t>
            </a:r>
          </a:p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i="1" spc="-5" dirty="0">
                <a:latin typeface="Arial"/>
                <a:cs typeface="Arial"/>
              </a:rPr>
              <a:t>seg. a sex. de 13h às 19h, sábados  de 10h às 16h</a:t>
            </a:r>
          </a:p>
          <a:p>
            <a:pPr marR="41275">
              <a:lnSpc>
                <a:spcPts val="1100"/>
              </a:lnSpc>
              <a:spcBef>
                <a:spcPts val="100"/>
              </a:spcBef>
            </a:pPr>
            <a:endParaRPr lang="pt-BR" sz="1050" spc="-5" dirty="0">
              <a:latin typeface="Arial MT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0FA91254-4D7C-4D0D-A016-0065CEFA3D9D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672" y="493732"/>
            <a:ext cx="3703304" cy="2948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1472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611" y="222504"/>
            <a:ext cx="2275840" cy="1905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AGENDAMENTO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VISITAS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3047" y="3561969"/>
            <a:ext cx="2636520" cy="5746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065" marR="5080" algn="ctr">
              <a:lnSpc>
                <a:spcPct val="96000"/>
              </a:lnSpc>
              <a:spcBef>
                <a:spcPts val="155"/>
              </a:spcBef>
            </a:pPr>
            <a:r>
              <a:rPr sz="1300" spc="-15" dirty="0">
                <a:latin typeface="Arial MT"/>
                <a:cs typeface="Arial MT"/>
              </a:rPr>
              <a:t>Para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v</a:t>
            </a:r>
            <a:r>
              <a:rPr sz="1200" b="1" spc="-5" dirty="0">
                <a:latin typeface="Arial"/>
                <a:cs typeface="Arial"/>
              </a:rPr>
              <a:t>isitas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mediadas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ou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visitas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em </a:t>
            </a:r>
            <a:r>
              <a:rPr sz="1200" b="1" spc="-3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grupo </a:t>
            </a:r>
            <a:r>
              <a:rPr sz="1200" spc="-5" dirty="0">
                <a:latin typeface="Arial MT"/>
                <a:cs typeface="Arial MT"/>
              </a:rPr>
              <a:t>você deve </a:t>
            </a:r>
            <a:r>
              <a:rPr sz="1200" spc="-10" dirty="0">
                <a:latin typeface="Arial MT"/>
                <a:cs typeface="Arial MT"/>
              </a:rPr>
              <a:t>agendar </a:t>
            </a:r>
            <a:r>
              <a:rPr sz="1200" spc="-5" dirty="0">
                <a:latin typeface="Arial MT"/>
                <a:cs typeface="Arial MT"/>
              </a:rPr>
              <a:t>através </a:t>
            </a:r>
            <a:r>
              <a:rPr sz="1200" dirty="0">
                <a:latin typeface="Arial MT"/>
                <a:cs typeface="Arial MT"/>
              </a:rPr>
              <a:t>dos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seguintes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contatos: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087" y="4286199"/>
            <a:ext cx="270129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algn="ctr">
              <a:lnSpc>
                <a:spcPts val="1425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ts val="1425"/>
              </a:lnSpc>
            </a:pPr>
            <a:r>
              <a:rPr sz="1200" spc="-5" dirty="0">
                <a:latin typeface="Arial MT"/>
                <a:cs typeface="Arial MT"/>
              </a:rPr>
              <a:t>telefones: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36648110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36648113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72940" y="803148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65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MUSEU: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54551" y="1069340"/>
            <a:ext cx="2235200" cy="176466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Rua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Saldanha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Marinho,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800"/>
              </a:lnSpc>
              <a:spcBef>
                <a:spcPts val="384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5" dirty="0">
                <a:latin typeface="Arial"/>
                <a:cs typeface="Arial"/>
              </a:rPr>
              <a:t>n</a:t>
            </a:r>
            <a:r>
              <a:rPr sz="1200" i="1" dirty="0">
                <a:latin typeface="Arial"/>
                <a:cs typeface="Arial"/>
              </a:rPr>
              <a:t>tr</a:t>
            </a:r>
            <a:r>
              <a:rPr sz="1200" i="1" spc="-10" dirty="0">
                <a:latin typeface="Arial"/>
                <a:cs typeface="Arial"/>
              </a:rPr>
              <a:t>a</a:t>
            </a:r>
            <a:r>
              <a:rPr sz="1200" i="1" spc="-15" dirty="0">
                <a:latin typeface="Arial"/>
                <a:cs typeface="Arial"/>
              </a:rPr>
              <a:t>d</a:t>
            </a:r>
            <a:r>
              <a:rPr sz="1200" i="1" spc="-5" dirty="0">
                <a:latin typeface="Arial"/>
                <a:cs typeface="Arial"/>
              </a:rPr>
              <a:t>a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Grat</a:t>
            </a:r>
            <a:r>
              <a:rPr sz="1200" i="1" spc="5" dirty="0">
                <a:latin typeface="Arial"/>
                <a:cs typeface="Arial"/>
              </a:rPr>
              <a:t>u</a:t>
            </a:r>
            <a:r>
              <a:rPr sz="1200" i="1" spc="-20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1247" y="3628644"/>
            <a:ext cx="1187450" cy="20574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7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79926" y="3886144"/>
            <a:ext cx="2586990" cy="861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3664-8110</a:t>
            </a:r>
            <a:r>
              <a:rPr sz="1800" spc="-104" baseline="2314" dirty="0">
                <a:latin typeface="Arial MT"/>
                <a:cs typeface="Arial MT"/>
              </a:rPr>
              <a:t> ·</a:t>
            </a:r>
            <a:r>
              <a:rPr sz="1800" spc="67" baseline="2314" dirty="0">
                <a:latin typeface="Arial MT"/>
                <a:cs typeface="Arial MT"/>
              </a:rPr>
              <a:t> </a:t>
            </a:r>
            <a:r>
              <a:rPr sz="1800" spc="-7" baseline="2314" dirty="0">
                <a:latin typeface="Arial MT"/>
                <a:cs typeface="Arial MT"/>
              </a:rPr>
              <a:t>(48)</a:t>
            </a:r>
            <a:r>
              <a:rPr sz="1800" spc="-82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2700" marR="5080" indent="-2540" algn="ctr">
              <a:lnSpc>
                <a:spcPts val="1580"/>
              </a:lnSpc>
              <a:spcBef>
                <a:spcPts val="7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www.udesc.br/museudaescola </a:t>
            </a:r>
            <a:r>
              <a:rPr sz="1200" spc="-5" dirty="0">
                <a:latin typeface="Arial MT"/>
                <a:cs typeface="Arial MT"/>
              </a:rPr>
              <a:t> facebook: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4611" y="729996"/>
            <a:ext cx="2776728" cy="246888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5562600"/>
            <a:ext cx="1950719" cy="79095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9" name="object 7">
            <a:extLst>
              <a:ext uri="{FF2B5EF4-FFF2-40B4-BE49-F238E27FC236}">
                <a16:creationId xmlns:a16="http://schemas.microsoft.com/office/drawing/2014/main" id="{81F2152C-1FB5-2EB0-8E73-F7D8AB04BDC8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FEVEREIRO</a:t>
            </a:r>
            <a:r>
              <a:rPr sz="2800" spc="-5" dirty="0">
                <a:latin typeface="Arial MT"/>
                <a:cs typeface="Arial MT"/>
              </a:rPr>
              <a:t>/202</a:t>
            </a:r>
            <a:r>
              <a:rPr lang="pt-BR" sz="2800" spc="-5" dirty="0">
                <a:latin typeface="Arial MT"/>
                <a:cs typeface="Arial MT"/>
              </a:rPr>
              <a:t>3</a:t>
            </a:r>
            <a:endParaRPr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28925734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1539240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70"/>
              </a:lnSpc>
            </a:pPr>
            <a:r>
              <a:rPr lang="pt-BR" sz="1400" spc="-8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SEU: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4551" y="1792690"/>
            <a:ext cx="2235200" cy="1786889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dirty="0">
                <a:latin typeface="Arial MT"/>
                <a:cs typeface="Arial MT"/>
              </a:rPr>
              <a:t>ua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Sal</a:t>
            </a:r>
            <a:r>
              <a:rPr sz="1200" spc="-10" dirty="0">
                <a:latin typeface="Arial MT"/>
                <a:cs typeface="Arial MT"/>
              </a:rPr>
              <a:t>danh</a:t>
            </a:r>
            <a:r>
              <a:rPr sz="1200" dirty="0">
                <a:latin typeface="Arial MT"/>
                <a:cs typeface="Arial MT"/>
              </a:rPr>
              <a:t>a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</a:t>
            </a:r>
            <a:r>
              <a:rPr sz="1200" dirty="0">
                <a:latin typeface="Arial MT"/>
                <a:cs typeface="Arial MT"/>
              </a:rPr>
              <a:t>ar</a:t>
            </a:r>
            <a:r>
              <a:rPr sz="1200" spc="-5" dirty="0">
                <a:latin typeface="Arial MT"/>
                <a:cs typeface="Arial MT"/>
              </a:rPr>
              <a:t>i</a:t>
            </a:r>
            <a:r>
              <a:rPr sz="1200" spc="-10" dirty="0">
                <a:latin typeface="Arial MT"/>
                <a:cs typeface="Arial MT"/>
              </a:rPr>
              <a:t>nho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marL="1905" algn="ctr">
              <a:lnSpc>
                <a:spcPct val="100000"/>
              </a:lnSpc>
              <a:spcBef>
                <a:spcPts val="209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000"/>
              </a:lnSpc>
              <a:spcBef>
                <a:spcPts val="375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Entr</a:t>
            </a:r>
            <a:r>
              <a:rPr sz="1200" i="1" spc="-15" dirty="0">
                <a:latin typeface="Arial"/>
                <a:cs typeface="Arial"/>
              </a:rPr>
              <a:t>a</a:t>
            </a:r>
            <a:r>
              <a:rPr sz="1200" i="1" spc="-10" dirty="0">
                <a:latin typeface="Arial"/>
                <a:cs typeface="Arial"/>
              </a:rPr>
              <a:t>d</a:t>
            </a:r>
            <a:r>
              <a:rPr sz="1200" i="1" dirty="0">
                <a:latin typeface="Arial"/>
                <a:cs typeface="Arial"/>
              </a:rPr>
              <a:t>a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</a:t>
            </a:r>
            <a:r>
              <a:rPr sz="1200" i="1" spc="-5" dirty="0">
                <a:latin typeface="Arial"/>
                <a:cs typeface="Arial"/>
              </a:rPr>
              <a:t>r</a:t>
            </a:r>
            <a:r>
              <a:rPr sz="1200" i="1" dirty="0">
                <a:latin typeface="Arial"/>
                <a:cs typeface="Arial"/>
              </a:rPr>
              <a:t>atu</a:t>
            </a:r>
            <a:r>
              <a:rPr sz="1200" i="1" spc="-15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2771" y="4366260"/>
            <a:ext cx="1187450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6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1450" y="4621547"/>
            <a:ext cx="2586990" cy="868044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R="77470" algn="ctr">
              <a:lnSpc>
                <a:spcPct val="100000"/>
              </a:lnSpc>
              <a:spcBef>
                <a:spcPts val="265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44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3664-8110</a:t>
            </a:r>
            <a:r>
              <a:rPr sz="1800" spc="-89" baseline="2314" dirty="0">
                <a:latin typeface="Arial MT"/>
                <a:cs typeface="Arial MT"/>
              </a:rPr>
              <a:t> </a:t>
            </a:r>
            <a:r>
              <a:rPr sz="1800" spc="-104" baseline="2314" dirty="0">
                <a:latin typeface="Arial MT"/>
                <a:cs typeface="Arial MT"/>
              </a:rPr>
              <a:t>·</a:t>
            </a:r>
            <a:r>
              <a:rPr sz="1800" spc="89" baseline="2314" dirty="0">
                <a:latin typeface="Arial MT"/>
                <a:cs typeface="Arial MT"/>
              </a:rPr>
              <a:t> </a:t>
            </a:r>
            <a:r>
              <a:rPr sz="1800" baseline="2314" dirty="0">
                <a:latin typeface="Arial MT"/>
                <a:cs typeface="Arial MT"/>
              </a:rPr>
              <a:t>(48)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11760" marR="106045" indent="-3810" algn="ctr">
              <a:lnSpc>
                <a:spcPts val="1600"/>
              </a:lnSpc>
              <a:spcBef>
                <a:spcPts val="6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museudaescola@udesc.br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ww</a:t>
            </a:r>
            <a:r>
              <a:rPr sz="1200" u="sng" spc="-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sc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b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r/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m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eu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co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l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</a:t>
            </a:r>
            <a:endParaRPr sz="120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200" spc="-5" dirty="0">
                <a:latin typeface="Arial MT"/>
                <a:cs typeface="Arial MT"/>
              </a:rPr>
              <a:t>facebook: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6298692"/>
            <a:ext cx="1950719" cy="792480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E033224A-5BEB-7FA4-6BD6-487E99A38E00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MARÇO/2023</a:t>
            </a:r>
            <a:endParaRPr lang="pt-BR" sz="2800" dirty="0">
              <a:latin typeface="Arial MT"/>
              <a:cs typeface="Arial MT"/>
            </a:endParaRPr>
          </a:p>
        </p:txBody>
      </p:sp>
      <p:pic>
        <p:nvPicPr>
          <p:cNvPr id="8" name="object 12">
            <a:extLst>
              <a:ext uri="{FF2B5EF4-FFF2-40B4-BE49-F238E27FC236}">
                <a16:creationId xmlns:a16="http://schemas.microsoft.com/office/drawing/2014/main" id="{A7EBEA85-076C-BF60-0E7D-ADFF49D4D0A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205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803148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65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MUSEU: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97807" y="1069340"/>
            <a:ext cx="1945005" cy="62611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Rua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Saldanha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Marinho,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marL="2540"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marL="635"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54551" y="1891029"/>
            <a:ext cx="2235200" cy="94297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40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800"/>
              </a:lnSpc>
              <a:spcBef>
                <a:spcPts val="384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5" dirty="0">
                <a:latin typeface="Arial"/>
                <a:cs typeface="Arial"/>
              </a:rPr>
              <a:t>n</a:t>
            </a:r>
            <a:r>
              <a:rPr sz="1200" i="1" dirty="0">
                <a:latin typeface="Arial"/>
                <a:cs typeface="Arial"/>
              </a:rPr>
              <a:t>tr</a:t>
            </a:r>
            <a:r>
              <a:rPr sz="1200" i="1" spc="-10" dirty="0">
                <a:latin typeface="Arial"/>
                <a:cs typeface="Arial"/>
              </a:rPr>
              <a:t>a</a:t>
            </a:r>
            <a:r>
              <a:rPr sz="1200" i="1" spc="-15" dirty="0">
                <a:latin typeface="Arial"/>
                <a:cs typeface="Arial"/>
              </a:rPr>
              <a:t>d</a:t>
            </a:r>
            <a:r>
              <a:rPr sz="1200" i="1" spc="-5" dirty="0">
                <a:latin typeface="Arial"/>
                <a:cs typeface="Arial"/>
              </a:rPr>
              <a:t>a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Grat</a:t>
            </a:r>
            <a:r>
              <a:rPr sz="1200" i="1" spc="5" dirty="0">
                <a:latin typeface="Arial"/>
                <a:cs typeface="Arial"/>
              </a:rPr>
              <a:t>u</a:t>
            </a:r>
            <a:r>
              <a:rPr sz="1200" i="1" spc="-20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51247" y="3628644"/>
            <a:ext cx="1187450" cy="20574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7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79926" y="3886144"/>
            <a:ext cx="2586990" cy="861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3664-8110</a:t>
            </a:r>
            <a:r>
              <a:rPr sz="1800" spc="-104" baseline="2314" dirty="0">
                <a:latin typeface="Arial MT"/>
                <a:cs typeface="Arial MT"/>
              </a:rPr>
              <a:t> ·</a:t>
            </a:r>
            <a:r>
              <a:rPr sz="1800" spc="67" baseline="2314" dirty="0">
                <a:latin typeface="Arial MT"/>
                <a:cs typeface="Arial MT"/>
              </a:rPr>
              <a:t> </a:t>
            </a:r>
            <a:r>
              <a:rPr sz="1800" spc="-7" baseline="2314" dirty="0">
                <a:latin typeface="Arial MT"/>
                <a:cs typeface="Arial MT"/>
              </a:rPr>
              <a:t>(48)</a:t>
            </a:r>
            <a:r>
              <a:rPr sz="1800" spc="-82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3664-8113</a:t>
            </a:r>
            <a:endParaRPr sz="1800" baseline="2314">
              <a:latin typeface="Arial MT"/>
              <a:cs typeface="Arial MT"/>
            </a:endParaRPr>
          </a:p>
          <a:p>
            <a:pPr marL="12700" marR="5080" indent="-2540" algn="ctr">
              <a:lnSpc>
                <a:spcPts val="1580"/>
              </a:lnSpc>
              <a:spcBef>
                <a:spcPts val="7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www.udesc.br/museudaescola </a:t>
            </a:r>
            <a:r>
              <a:rPr sz="1200" spc="-5" dirty="0">
                <a:latin typeface="Arial MT"/>
                <a:cs typeface="Arial MT"/>
              </a:rPr>
              <a:t> facebook: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MARÇO/2023</a:t>
            </a:r>
            <a:endParaRPr lang="pt-BR" sz="2800" dirty="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3108" y="5562600"/>
            <a:ext cx="1950719" cy="79095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85B3CF8D-F123-3E3A-1B2D-28BBC4530455}"/>
              </a:ext>
            </a:extLst>
          </p:cNvPr>
          <p:cNvSpPr txBox="1"/>
          <p:nvPr/>
        </p:nvSpPr>
        <p:spPr>
          <a:xfrm>
            <a:off x="362711" y="190500"/>
            <a:ext cx="2466340" cy="171009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400" dirty="0">
                <a:solidFill>
                  <a:schemeClr val="bg1"/>
                </a:solidFill>
              </a:rPr>
              <a:t>EXPOSIÇÃO "OCTA FASHION "</a:t>
            </a:r>
            <a:endParaRPr sz="1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6784A7AE-542C-C406-10CC-F3BDF7E60C99}"/>
              </a:ext>
            </a:extLst>
          </p:cNvPr>
          <p:cNvSpPr txBox="1"/>
          <p:nvPr/>
        </p:nvSpPr>
        <p:spPr>
          <a:xfrm>
            <a:off x="293014" y="3383254"/>
            <a:ext cx="2916784" cy="1969642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solidFill>
                  <a:srgbClr val="1C1E1F"/>
                </a:solidFill>
                <a:latin typeface="Arial MT"/>
              </a:rPr>
              <a:t>A mostra Octa Fashion 11 toma lugar no Museu da Escola Catarinense (MESC) e apresenta o processo de desenvolvimento das 38 coleções autorais dos recém-formados bacharéis em Moda da Universidade do Estado de Santa Catarina (Udesc). Ciclos constitui a temática que guiou cada uma das coleções aqui apresentadas. Os ciclos marcam a periodização da vida, dos hábitos, dos costumes. Bem como os ciclos nos ajudam a compreender algo que beira o inapreensível: o tempo</a:t>
            </a:r>
            <a:endParaRPr sz="1100" dirty="0">
              <a:solidFill>
                <a:srgbClr val="1C1E1F"/>
              </a:solidFill>
              <a:latin typeface="Arial MT"/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13DC410D-7283-0542-C4B9-313BEAC74D9D}"/>
              </a:ext>
            </a:extLst>
          </p:cNvPr>
          <p:cNvSpPr txBox="1"/>
          <p:nvPr/>
        </p:nvSpPr>
        <p:spPr>
          <a:xfrm>
            <a:off x="1282700" y="6236614"/>
            <a:ext cx="2108835" cy="9739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050" dirty="0">
                <a:latin typeface="Arial MT"/>
              </a:rPr>
              <a:t>Exposição “Octa Fashion”</a:t>
            </a:r>
          </a:p>
          <a:p>
            <a:pPr marL="41910">
              <a:lnSpc>
                <a:spcPts val="1335"/>
              </a:lnSpc>
            </a:pPr>
            <a:endParaRPr lang="pt-BR" sz="1050" dirty="0">
              <a:latin typeface="Arial MT"/>
            </a:endParaRPr>
          </a:p>
          <a:p>
            <a:pPr marL="12700">
              <a:lnSpc>
                <a:spcPts val="1075"/>
              </a:lnSpc>
            </a:pPr>
            <a:r>
              <a:rPr lang="pt-BR" sz="1050" dirty="0">
                <a:latin typeface="Arial MT"/>
                <a:cs typeface="Arial MT"/>
              </a:rPr>
              <a:t>01 de março de 2023</a:t>
            </a:r>
            <a:endParaRPr sz="1050" dirty="0">
              <a:latin typeface="Arial MT"/>
              <a:cs typeface="Arial MT"/>
            </a:endParaRPr>
          </a:p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spc="-5" dirty="0">
                <a:latin typeface="Arial"/>
                <a:cs typeface="Arial"/>
              </a:rPr>
              <a:t>seg. a sex. de 13h às 19h, sábados  de 10h às 16h</a:t>
            </a:r>
          </a:p>
          <a:p>
            <a:pPr marL="12700" marR="409575">
              <a:lnSpc>
                <a:spcPts val="1200"/>
              </a:lnSpc>
              <a:spcBef>
                <a:spcPts val="220"/>
              </a:spcBef>
            </a:pPr>
            <a:endParaRPr lang="pt-BR" sz="1050" dirty="0">
              <a:latin typeface="Arial MT"/>
              <a:cs typeface="Arial MT"/>
            </a:endParaRP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DBF07D2D-894A-E39F-628C-7D09F8FA3C70}"/>
              </a:ext>
            </a:extLst>
          </p:cNvPr>
          <p:cNvSpPr txBox="1"/>
          <p:nvPr/>
        </p:nvSpPr>
        <p:spPr>
          <a:xfrm>
            <a:off x="268986" y="6560781"/>
            <a:ext cx="537210" cy="373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8600"/>
              </a:lnSpc>
              <a:spcBef>
                <a:spcPts val="95"/>
              </a:spcBef>
            </a:pPr>
            <a:r>
              <a:rPr sz="1050" i="1" spc="-20" dirty="0">
                <a:latin typeface="Arial"/>
                <a:cs typeface="Arial"/>
              </a:rPr>
              <a:t>Q</a:t>
            </a:r>
            <a:r>
              <a:rPr sz="1050" i="1" dirty="0">
                <a:latin typeface="Arial"/>
                <a:cs typeface="Arial"/>
              </a:rPr>
              <a:t>uan</a:t>
            </a:r>
            <a:r>
              <a:rPr sz="1050" i="1" spc="-15" dirty="0">
                <a:latin typeface="Arial"/>
                <a:cs typeface="Arial"/>
              </a:rPr>
              <a:t>d</a:t>
            </a:r>
            <a:r>
              <a:rPr sz="1050" i="1" dirty="0">
                <a:latin typeface="Arial"/>
                <a:cs typeface="Arial"/>
              </a:rPr>
              <a:t>o:  Horário: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8F79851A-DB29-EFA3-C222-AB769DC86584}"/>
              </a:ext>
            </a:extLst>
          </p:cNvPr>
          <p:cNvSpPr txBox="1"/>
          <p:nvPr/>
        </p:nvSpPr>
        <p:spPr>
          <a:xfrm>
            <a:off x="293014" y="6232652"/>
            <a:ext cx="4171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9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quê:</a:t>
            </a:r>
            <a:endParaRPr sz="1050" dirty="0">
              <a:latin typeface="Arial"/>
              <a:cs typeface="Arial"/>
            </a:endParaRPr>
          </a:p>
        </p:txBody>
      </p:sp>
      <p:pic>
        <p:nvPicPr>
          <p:cNvPr id="17" name="Imagem 16" descr="Uma imagem contendo quarto, piso, mesa, sala de reunião&#10;&#10;Descrição gerada automaticamente">
            <a:extLst>
              <a:ext uri="{FF2B5EF4-FFF2-40B4-BE49-F238E27FC236}">
                <a16:creationId xmlns:a16="http://schemas.microsoft.com/office/drawing/2014/main" id="{4B5852CC-6115-EF0F-EF6C-75D8757B467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11" y="654609"/>
            <a:ext cx="2466340" cy="2556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84519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611" y="222504"/>
            <a:ext cx="2275840" cy="1905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AGENDAMENTO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VISITAS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3047" y="3561969"/>
            <a:ext cx="2636520" cy="5746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065" marR="5080" algn="ctr">
              <a:lnSpc>
                <a:spcPct val="96000"/>
              </a:lnSpc>
              <a:spcBef>
                <a:spcPts val="155"/>
              </a:spcBef>
            </a:pPr>
            <a:r>
              <a:rPr sz="1300" spc="-15" dirty="0">
                <a:latin typeface="Arial MT"/>
                <a:cs typeface="Arial MT"/>
              </a:rPr>
              <a:t>Para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v</a:t>
            </a:r>
            <a:r>
              <a:rPr sz="1200" b="1" spc="-5" dirty="0">
                <a:latin typeface="Arial"/>
                <a:cs typeface="Arial"/>
              </a:rPr>
              <a:t>isitas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mediadas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ou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visitas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em </a:t>
            </a:r>
            <a:r>
              <a:rPr sz="1200" b="1" spc="-3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grupo </a:t>
            </a:r>
            <a:r>
              <a:rPr sz="1200" spc="-5" dirty="0">
                <a:latin typeface="Arial MT"/>
                <a:cs typeface="Arial MT"/>
              </a:rPr>
              <a:t>você deve </a:t>
            </a:r>
            <a:r>
              <a:rPr sz="1200" spc="-10" dirty="0">
                <a:latin typeface="Arial MT"/>
                <a:cs typeface="Arial MT"/>
              </a:rPr>
              <a:t>agendar </a:t>
            </a:r>
            <a:r>
              <a:rPr sz="1200" spc="-5" dirty="0">
                <a:latin typeface="Arial MT"/>
                <a:cs typeface="Arial MT"/>
              </a:rPr>
              <a:t>através </a:t>
            </a:r>
            <a:r>
              <a:rPr sz="1200" dirty="0">
                <a:latin typeface="Arial MT"/>
                <a:cs typeface="Arial MT"/>
              </a:rPr>
              <a:t>dos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seguintes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contatos: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087" y="4286199"/>
            <a:ext cx="270129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algn="ctr">
              <a:lnSpc>
                <a:spcPts val="1425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ts val="1425"/>
              </a:lnSpc>
            </a:pPr>
            <a:r>
              <a:rPr sz="1200" spc="-5" dirty="0">
                <a:latin typeface="Arial MT"/>
                <a:cs typeface="Arial MT"/>
              </a:rPr>
              <a:t>telefones: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36648110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36648113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72940" y="803148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65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MUSEU: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54551" y="1069340"/>
            <a:ext cx="2235200" cy="176466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Rua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Saldanha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Marinho,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800"/>
              </a:lnSpc>
              <a:spcBef>
                <a:spcPts val="384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5" dirty="0">
                <a:latin typeface="Arial"/>
                <a:cs typeface="Arial"/>
              </a:rPr>
              <a:t>n</a:t>
            </a:r>
            <a:r>
              <a:rPr sz="1200" i="1" dirty="0">
                <a:latin typeface="Arial"/>
                <a:cs typeface="Arial"/>
              </a:rPr>
              <a:t>tr</a:t>
            </a:r>
            <a:r>
              <a:rPr sz="1200" i="1" spc="-10" dirty="0">
                <a:latin typeface="Arial"/>
                <a:cs typeface="Arial"/>
              </a:rPr>
              <a:t>a</a:t>
            </a:r>
            <a:r>
              <a:rPr sz="1200" i="1" spc="-15" dirty="0">
                <a:latin typeface="Arial"/>
                <a:cs typeface="Arial"/>
              </a:rPr>
              <a:t>d</a:t>
            </a:r>
            <a:r>
              <a:rPr sz="1200" i="1" spc="-5" dirty="0">
                <a:latin typeface="Arial"/>
                <a:cs typeface="Arial"/>
              </a:rPr>
              <a:t>a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Grat</a:t>
            </a:r>
            <a:r>
              <a:rPr sz="1200" i="1" spc="5" dirty="0">
                <a:latin typeface="Arial"/>
                <a:cs typeface="Arial"/>
              </a:rPr>
              <a:t>u</a:t>
            </a:r>
            <a:r>
              <a:rPr sz="1200" i="1" spc="-20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1247" y="3628644"/>
            <a:ext cx="1187450" cy="20574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7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79926" y="3886144"/>
            <a:ext cx="2586990" cy="861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3664-8110</a:t>
            </a:r>
            <a:r>
              <a:rPr sz="1800" spc="-104" baseline="2314" dirty="0">
                <a:latin typeface="Arial MT"/>
                <a:cs typeface="Arial MT"/>
              </a:rPr>
              <a:t> ·</a:t>
            </a:r>
            <a:r>
              <a:rPr sz="1800" spc="67" baseline="2314" dirty="0">
                <a:latin typeface="Arial MT"/>
                <a:cs typeface="Arial MT"/>
              </a:rPr>
              <a:t> </a:t>
            </a:r>
            <a:r>
              <a:rPr sz="1800" spc="-7" baseline="2314" dirty="0">
                <a:latin typeface="Arial MT"/>
                <a:cs typeface="Arial MT"/>
              </a:rPr>
              <a:t>(48)</a:t>
            </a:r>
            <a:r>
              <a:rPr sz="1800" spc="-82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2700" marR="5080" indent="-2540" algn="ctr">
              <a:lnSpc>
                <a:spcPts val="1580"/>
              </a:lnSpc>
              <a:spcBef>
                <a:spcPts val="7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www.udesc.br/museudaescola </a:t>
            </a:r>
            <a:r>
              <a:rPr sz="1200" spc="-5" dirty="0">
                <a:latin typeface="Arial MT"/>
                <a:cs typeface="Arial MT"/>
              </a:rPr>
              <a:t> facebook: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4611" y="729996"/>
            <a:ext cx="2776728" cy="246888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5562600"/>
            <a:ext cx="1950719" cy="79095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DF75FE3F-ED85-C24F-A521-7DC605F6A016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MARÇO/2023</a:t>
            </a:r>
            <a:endParaRPr lang="pt-BR"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4508482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1539240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70"/>
              </a:lnSpc>
            </a:pPr>
            <a:r>
              <a:rPr lang="pt-BR" sz="1400" spc="-8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SEU: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4551" y="1792690"/>
            <a:ext cx="2235200" cy="1786889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dirty="0">
                <a:latin typeface="Arial MT"/>
                <a:cs typeface="Arial MT"/>
              </a:rPr>
              <a:t>ua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Sal</a:t>
            </a:r>
            <a:r>
              <a:rPr sz="1200" spc="-10" dirty="0">
                <a:latin typeface="Arial MT"/>
                <a:cs typeface="Arial MT"/>
              </a:rPr>
              <a:t>danh</a:t>
            </a:r>
            <a:r>
              <a:rPr sz="1200" dirty="0">
                <a:latin typeface="Arial MT"/>
                <a:cs typeface="Arial MT"/>
              </a:rPr>
              <a:t>a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</a:t>
            </a:r>
            <a:r>
              <a:rPr sz="1200" dirty="0">
                <a:latin typeface="Arial MT"/>
                <a:cs typeface="Arial MT"/>
              </a:rPr>
              <a:t>ar</a:t>
            </a:r>
            <a:r>
              <a:rPr sz="1200" spc="-5" dirty="0">
                <a:latin typeface="Arial MT"/>
                <a:cs typeface="Arial MT"/>
              </a:rPr>
              <a:t>i</a:t>
            </a:r>
            <a:r>
              <a:rPr sz="1200" spc="-10" dirty="0">
                <a:latin typeface="Arial MT"/>
                <a:cs typeface="Arial MT"/>
              </a:rPr>
              <a:t>nho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marL="1905" algn="ctr">
              <a:lnSpc>
                <a:spcPct val="100000"/>
              </a:lnSpc>
              <a:spcBef>
                <a:spcPts val="209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000"/>
              </a:lnSpc>
              <a:spcBef>
                <a:spcPts val="375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Entr</a:t>
            </a:r>
            <a:r>
              <a:rPr sz="1200" i="1" spc="-15" dirty="0">
                <a:latin typeface="Arial"/>
                <a:cs typeface="Arial"/>
              </a:rPr>
              <a:t>a</a:t>
            </a:r>
            <a:r>
              <a:rPr sz="1200" i="1" spc="-10" dirty="0">
                <a:latin typeface="Arial"/>
                <a:cs typeface="Arial"/>
              </a:rPr>
              <a:t>d</a:t>
            </a:r>
            <a:r>
              <a:rPr sz="1200" i="1" dirty="0">
                <a:latin typeface="Arial"/>
                <a:cs typeface="Arial"/>
              </a:rPr>
              <a:t>a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</a:t>
            </a:r>
            <a:r>
              <a:rPr sz="1200" i="1" spc="-5" dirty="0">
                <a:latin typeface="Arial"/>
                <a:cs typeface="Arial"/>
              </a:rPr>
              <a:t>r</a:t>
            </a:r>
            <a:r>
              <a:rPr sz="1200" i="1" dirty="0">
                <a:latin typeface="Arial"/>
                <a:cs typeface="Arial"/>
              </a:rPr>
              <a:t>atu</a:t>
            </a:r>
            <a:r>
              <a:rPr sz="1200" i="1" spc="-15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2771" y="4366260"/>
            <a:ext cx="1187450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6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1450" y="4621547"/>
            <a:ext cx="2586990" cy="868044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R="77470" algn="ctr">
              <a:lnSpc>
                <a:spcPct val="100000"/>
              </a:lnSpc>
              <a:spcBef>
                <a:spcPts val="265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44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3664-8110</a:t>
            </a:r>
            <a:r>
              <a:rPr sz="1800" spc="-89" baseline="2314" dirty="0">
                <a:latin typeface="Arial MT"/>
                <a:cs typeface="Arial MT"/>
              </a:rPr>
              <a:t> </a:t>
            </a:r>
            <a:r>
              <a:rPr sz="1800" spc="-104" baseline="2314" dirty="0">
                <a:latin typeface="Arial MT"/>
                <a:cs typeface="Arial MT"/>
              </a:rPr>
              <a:t>·</a:t>
            </a:r>
            <a:r>
              <a:rPr sz="1800" spc="89" baseline="2314" dirty="0">
                <a:latin typeface="Arial MT"/>
                <a:cs typeface="Arial MT"/>
              </a:rPr>
              <a:t> </a:t>
            </a:r>
            <a:r>
              <a:rPr sz="1800" baseline="2314" dirty="0">
                <a:latin typeface="Arial MT"/>
                <a:cs typeface="Arial MT"/>
              </a:rPr>
              <a:t>(48)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11760" marR="106045" indent="-3810" algn="ctr">
              <a:lnSpc>
                <a:spcPts val="1600"/>
              </a:lnSpc>
              <a:spcBef>
                <a:spcPts val="6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museudaescola@udesc.br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ww</a:t>
            </a:r>
            <a:r>
              <a:rPr sz="1200" u="sng" spc="-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sc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b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r/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m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eu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co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l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</a:t>
            </a:r>
            <a:endParaRPr sz="120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200" spc="-5" dirty="0">
                <a:latin typeface="Arial MT"/>
                <a:cs typeface="Arial MT"/>
              </a:rPr>
              <a:t>facebook: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6298692"/>
            <a:ext cx="1950719" cy="792480"/>
          </a:xfrm>
          <a:prstGeom prst="rect">
            <a:avLst/>
          </a:prstGeom>
        </p:spPr>
      </p:pic>
      <p:pic>
        <p:nvPicPr>
          <p:cNvPr id="8" name="object 12">
            <a:extLst>
              <a:ext uri="{FF2B5EF4-FFF2-40B4-BE49-F238E27FC236}">
                <a16:creationId xmlns:a16="http://schemas.microsoft.com/office/drawing/2014/main" id="{A7EBEA85-076C-BF60-0E7D-ADFF49D4D0A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6" name="object 7">
            <a:extLst>
              <a:ext uri="{FF2B5EF4-FFF2-40B4-BE49-F238E27FC236}">
                <a16:creationId xmlns:a16="http://schemas.microsoft.com/office/drawing/2014/main" id="{1ACD7864-C728-4D3E-FDA3-876D5DCE265B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ABRIL/2023</a:t>
            </a:r>
            <a:endParaRPr lang="pt-BR"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423648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803148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65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MUSEU: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297807" y="1069340"/>
            <a:ext cx="1945005" cy="626110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Rua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Saldanha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Marinho,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marL="2540"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marL="635"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54551" y="1891029"/>
            <a:ext cx="2235200" cy="942975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40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800"/>
              </a:lnSpc>
              <a:spcBef>
                <a:spcPts val="384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5" dirty="0">
                <a:latin typeface="Arial"/>
                <a:cs typeface="Arial"/>
              </a:rPr>
              <a:t>n</a:t>
            </a:r>
            <a:r>
              <a:rPr sz="1200" i="1" dirty="0">
                <a:latin typeface="Arial"/>
                <a:cs typeface="Arial"/>
              </a:rPr>
              <a:t>tr</a:t>
            </a:r>
            <a:r>
              <a:rPr sz="1200" i="1" spc="-10" dirty="0">
                <a:latin typeface="Arial"/>
                <a:cs typeface="Arial"/>
              </a:rPr>
              <a:t>a</a:t>
            </a:r>
            <a:r>
              <a:rPr sz="1200" i="1" spc="-15" dirty="0">
                <a:latin typeface="Arial"/>
                <a:cs typeface="Arial"/>
              </a:rPr>
              <a:t>d</a:t>
            </a:r>
            <a:r>
              <a:rPr sz="1200" i="1" spc="-5" dirty="0">
                <a:latin typeface="Arial"/>
                <a:cs typeface="Arial"/>
              </a:rPr>
              <a:t>a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Grat</a:t>
            </a:r>
            <a:r>
              <a:rPr sz="1200" i="1" spc="5" dirty="0">
                <a:latin typeface="Arial"/>
                <a:cs typeface="Arial"/>
              </a:rPr>
              <a:t>u</a:t>
            </a:r>
            <a:r>
              <a:rPr sz="1200" i="1" spc="-20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51247" y="3628644"/>
            <a:ext cx="1187450" cy="20574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7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79926" y="3886144"/>
            <a:ext cx="2586990" cy="861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3664-8110</a:t>
            </a:r>
            <a:r>
              <a:rPr sz="1800" spc="-104" baseline="2314" dirty="0">
                <a:latin typeface="Arial MT"/>
                <a:cs typeface="Arial MT"/>
              </a:rPr>
              <a:t> ·</a:t>
            </a:r>
            <a:r>
              <a:rPr sz="1800" spc="67" baseline="2314" dirty="0">
                <a:latin typeface="Arial MT"/>
                <a:cs typeface="Arial MT"/>
              </a:rPr>
              <a:t> </a:t>
            </a:r>
            <a:r>
              <a:rPr sz="1800" spc="-7" baseline="2314" dirty="0">
                <a:latin typeface="Arial MT"/>
                <a:cs typeface="Arial MT"/>
              </a:rPr>
              <a:t>(48)</a:t>
            </a:r>
            <a:r>
              <a:rPr sz="1800" spc="-82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3664-8113</a:t>
            </a:r>
            <a:endParaRPr sz="1800" baseline="2314">
              <a:latin typeface="Arial MT"/>
              <a:cs typeface="Arial MT"/>
            </a:endParaRPr>
          </a:p>
          <a:p>
            <a:pPr marL="12700" marR="5080" indent="-2540" algn="ctr">
              <a:lnSpc>
                <a:spcPts val="1580"/>
              </a:lnSpc>
              <a:spcBef>
                <a:spcPts val="7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www.udesc.br/museudaescola </a:t>
            </a:r>
            <a:r>
              <a:rPr sz="1200" spc="-5" dirty="0">
                <a:latin typeface="Arial MT"/>
                <a:cs typeface="Arial MT"/>
              </a:rPr>
              <a:t> facebook: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ABRIL/2023</a:t>
            </a:r>
            <a:endParaRPr lang="pt-BR" sz="2800" dirty="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3108" y="5562600"/>
            <a:ext cx="1950719" cy="79095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10" name="object 7">
            <a:extLst>
              <a:ext uri="{FF2B5EF4-FFF2-40B4-BE49-F238E27FC236}">
                <a16:creationId xmlns:a16="http://schemas.microsoft.com/office/drawing/2014/main" id="{85B3CF8D-F123-3E3A-1B2D-28BBC4530455}"/>
              </a:ext>
            </a:extLst>
          </p:cNvPr>
          <p:cNvSpPr txBox="1"/>
          <p:nvPr/>
        </p:nvSpPr>
        <p:spPr>
          <a:xfrm>
            <a:off x="362711" y="190500"/>
            <a:ext cx="2466340" cy="33772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3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EXPOSIÇÃO "ENTRE O MERGULHO E A DISTÂNCIA</a:t>
            </a:r>
            <a:r>
              <a:rPr lang="pt-BR" sz="1300" dirty="0">
                <a:solidFill>
                  <a:schemeClr val="bg1"/>
                </a:solidFill>
              </a:rPr>
              <a:t>"</a:t>
            </a:r>
            <a:endParaRPr lang="pt-BR" sz="1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6784A7AE-542C-C406-10CC-F3BDF7E60C99}"/>
              </a:ext>
            </a:extLst>
          </p:cNvPr>
          <p:cNvSpPr txBox="1"/>
          <p:nvPr/>
        </p:nvSpPr>
        <p:spPr>
          <a:xfrm>
            <a:off x="293014" y="3265135"/>
            <a:ext cx="2916784" cy="2294603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solidFill>
                  <a:srgbClr val="1C1E1F"/>
                </a:solidFill>
                <a:latin typeface="Arial MT"/>
              </a:rPr>
              <a:t>O Museu da Escola Catarinense (MESC), em Florianópolis, receberá a exposição “Entre o mergulho e a distância”, que apresenta trabalhos de seis artistas-pesquisadores brasileiros que elaboram a imagem em seus processos pictóricos. A mostra é um desdobramento das reflexões elaboradas no livro “Problemas de pintura: distensões na prática da pesquisa em arte”, publicação que integrou o grupo reunido no projeto de pesquisa homônimo coordenado pelo artista e professor Clóvis Martins Costa, realizado no Centro de Artes da Universidade Federal de Pelotas (</a:t>
            </a:r>
            <a:r>
              <a:rPr lang="pt-BR" sz="1100" dirty="0" err="1">
                <a:solidFill>
                  <a:srgbClr val="1C1E1F"/>
                </a:solidFill>
                <a:latin typeface="Arial MT"/>
              </a:rPr>
              <a:t>UFPel</a:t>
            </a:r>
            <a:r>
              <a:rPr lang="pt-BR" sz="1100" dirty="0">
                <a:solidFill>
                  <a:srgbClr val="1C1E1F"/>
                </a:solidFill>
                <a:latin typeface="Arial MT"/>
              </a:rPr>
              <a:t>). </a:t>
            </a:r>
            <a:endParaRPr sz="1100" dirty="0">
              <a:solidFill>
                <a:srgbClr val="1C1E1F"/>
              </a:solidFill>
              <a:latin typeface="Arial MT"/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13DC410D-7283-0542-C4B9-313BEAC74D9D}"/>
              </a:ext>
            </a:extLst>
          </p:cNvPr>
          <p:cNvSpPr txBox="1"/>
          <p:nvPr/>
        </p:nvSpPr>
        <p:spPr>
          <a:xfrm>
            <a:off x="1282700" y="6236614"/>
            <a:ext cx="2108835" cy="9739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050" dirty="0">
                <a:latin typeface="Arial MT"/>
              </a:rPr>
              <a:t>Exposição “Entre o mergulho e a </a:t>
            </a:r>
          </a:p>
          <a:p>
            <a:pPr marL="41910">
              <a:lnSpc>
                <a:spcPts val="1335"/>
              </a:lnSpc>
            </a:pPr>
            <a:r>
              <a:rPr lang="pt-BR" sz="1050" dirty="0">
                <a:latin typeface="Arial MT"/>
              </a:rPr>
              <a:t>distância</a:t>
            </a:r>
          </a:p>
          <a:p>
            <a:pPr marL="12700">
              <a:lnSpc>
                <a:spcPts val="1075"/>
              </a:lnSpc>
            </a:pPr>
            <a:r>
              <a:rPr lang="pt-BR" sz="1050" dirty="0">
                <a:latin typeface="Arial MT"/>
                <a:cs typeface="Arial MT"/>
              </a:rPr>
              <a:t>01 de Abril de 2023</a:t>
            </a:r>
            <a:endParaRPr sz="1050" dirty="0">
              <a:latin typeface="Arial MT"/>
              <a:cs typeface="Arial MT"/>
            </a:endParaRPr>
          </a:p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spc="-5" dirty="0">
                <a:latin typeface="Arial"/>
                <a:cs typeface="Arial"/>
              </a:rPr>
              <a:t>seg. a sex. de 13h às 19h, sábados  de 10h às 16h</a:t>
            </a:r>
          </a:p>
          <a:p>
            <a:pPr marL="12700" marR="409575">
              <a:lnSpc>
                <a:spcPts val="1200"/>
              </a:lnSpc>
              <a:spcBef>
                <a:spcPts val="220"/>
              </a:spcBef>
            </a:pPr>
            <a:endParaRPr lang="pt-BR" sz="1050" dirty="0">
              <a:latin typeface="Arial MT"/>
              <a:cs typeface="Arial MT"/>
            </a:endParaRP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DBF07D2D-894A-E39F-628C-7D09F8FA3C70}"/>
              </a:ext>
            </a:extLst>
          </p:cNvPr>
          <p:cNvSpPr txBox="1"/>
          <p:nvPr/>
        </p:nvSpPr>
        <p:spPr>
          <a:xfrm>
            <a:off x="268986" y="6560781"/>
            <a:ext cx="537210" cy="373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8600"/>
              </a:lnSpc>
              <a:spcBef>
                <a:spcPts val="95"/>
              </a:spcBef>
            </a:pPr>
            <a:r>
              <a:rPr sz="1050" i="1" spc="-20" dirty="0">
                <a:latin typeface="Arial"/>
                <a:cs typeface="Arial"/>
              </a:rPr>
              <a:t>Q</a:t>
            </a:r>
            <a:r>
              <a:rPr sz="1050" i="1" dirty="0">
                <a:latin typeface="Arial"/>
                <a:cs typeface="Arial"/>
              </a:rPr>
              <a:t>uan</a:t>
            </a:r>
            <a:r>
              <a:rPr sz="1050" i="1" spc="-15" dirty="0">
                <a:latin typeface="Arial"/>
                <a:cs typeface="Arial"/>
              </a:rPr>
              <a:t>d</a:t>
            </a:r>
            <a:r>
              <a:rPr sz="1050" i="1" dirty="0">
                <a:latin typeface="Arial"/>
                <a:cs typeface="Arial"/>
              </a:rPr>
              <a:t>o:  Horário: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5" name="object 3">
            <a:extLst>
              <a:ext uri="{FF2B5EF4-FFF2-40B4-BE49-F238E27FC236}">
                <a16:creationId xmlns:a16="http://schemas.microsoft.com/office/drawing/2014/main" id="{8F79851A-DB29-EFA3-C222-AB769DC86584}"/>
              </a:ext>
            </a:extLst>
          </p:cNvPr>
          <p:cNvSpPr txBox="1"/>
          <p:nvPr/>
        </p:nvSpPr>
        <p:spPr>
          <a:xfrm>
            <a:off x="293014" y="6232652"/>
            <a:ext cx="4171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9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quê:</a:t>
            </a:r>
            <a:endParaRPr sz="1050" dirty="0">
              <a:latin typeface="Arial"/>
              <a:cs typeface="Arial"/>
            </a:endParaRPr>
          </a:p>
        </p:txBody>
      </p:sp>
      <p:pic>
        <p:nvPicPr>
          <p:cNvPr id="16" name="Imagem 15" descr="Texto, Linha do tempo&#10;&#10;Descrição gerada automaticamente">
            <a:extLst>
              <a:ext uri="{FF2B5EF4-FFF2-40B4-BE49-F238E27FC236}">
                <a16:creationId xmlns:a16="http://schemas.microsoft.com/office/drawing/2014/main" id="{A25FDD04-FDC0-BE2B-A5D6-1DADCABED6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11" y="669660"/>
            <a:ext cx="2899159" cy="24540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4543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611" y="222504"/>
            <a:ext cx="2275840" cy="1905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AGENDAMENTO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VISITAS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3047" y="3561969"/>
            <a:ext cx="2636520" cy="5746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065" marR="5080" algn="ctr">
              <a:lnSpc>
                <a:spcPct val="96000"/>
              </a:lnSpc>
              <a:spcBef>
                <a:spcPts val="155"/>
              </a:spcBef>
            </a:pPr>
            <a:r>
              <a:rPr sz="1300" spc="-15" dirty="0">
                <a:latin typeface="Arial MT"/>
                <a:cs typeface="Arial MT"/>
              </a:rPr>
              <a:t>Para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v</a:t>
            </a:r>
            <a:r>
              <a:rPr sz="1200" b="1" spc="-5" dirty="0">
                <a:latin typeface="Arial"/>
                <a:cs typeface="Arial"/>
              </a:rPr>
              <a:t>isitas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mediadas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ou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visitas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em </a:t>
            </a:r>
            <a:r>
              <a:rPr sz="1200" b="1" spc="-3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grupo </a:t>
            </a:r>
            <a:r>
              <a:rPr sz="1200" spc="-5" dirty="0">
                <a:latin typeface="Arial MT"/>
                <a:cs typeface="Arial MT"/>
              </a:rPr>
              <a:t>você deve </a:t>
            </a:r>
            <a:r>
              <a:rPr sz="1200" spc="-10" dirty="0">
                <a:latin typeface="Arial MT"/>
                <a:cs typeface="Arial MT"/>
              </a:rPr>
              <a:t>agendar </a:t>
            </a:r>
            <a:r>
              <a:rPr sz="1200" spc="-5" dirty="0">
                <a:latin typeface="Arial MT"/>
                <a:cs typeface="Arial MT"/>
              </a:rPr>
              <a:t>através </a:t>
            </a:r>
            <a:r>
              <a:rPr sz="1200" dirty="0">
                <a:latin typeface="Arial MT"/>
                <a:cs typeface="Arial MT"/>
              </a:rPr>
              <a:t>dos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seguintes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contatos: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087" y="4286199"/>
            <a:ext cx="270129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algn="ctr">
              <a:lnSpc>
                <a:spcPts val="1425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ts val="1425"/>
              </a:lnSpc>
            </a:pPr>
            <a:r>
              <a:rPr sz="1200" spc="-5" dirty="0">
                <a:latin typeface="Arial MT"/>
                <a:cs typeface="Arial MT"/>
              </a:rPr>
              <a:t>telefones: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36648110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36648113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72940" y="803148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65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MUSEU: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54551" y="1069340"/>
            <a:ext cx="2235200" cy="176466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Rua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Saldanha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Marinho,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800"/>
              </a:lnSpc>
              <a:spcBef>
                <a:spcPts val="384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5" dirty="0">
                <a:latin typeface="Arial"/>
                <a:cs typeface="Arial"/>
              </a:rPr>
              <a:t>n</a:t>
            </a:r>
            <a:r>
              <a:rPr sz="1200" i="1" dirty="0">
                <a:latin typeface="Arial"/>
                <a:cs typeface="Arial"/>
              </a:rPr>
              <a:t>tr</a:t>
            </a:r>
            <a:r>
              <a:rPr sz="1200" i="1" spc="-10" dirty="0">
                <a:latin typeface="Arial"/>
                <a:cs typeface="Arial"/>
              </a:rPr>
              <a:t>a</a:t>
            </a:r>
            <a:r>
              <a:rPr sz="1200" i="1" spc="-15" dirty="0">
                <a:latin typeface="Arial"/>
                <a:cs typeface="Arial"/>
              </a:rPr>
              <a:t>d</a:t>
            </a:r>
            <a:r>
              <a:rPr sz="1200" i="1" spc="-5" dirty="0">
                <a:latin typeface="Arial"/>
                <a:cs typeface="Arial"/>
              </a:rPr>
              <a:t>a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Grat</a:t>
            </a:r>
            <a:r>
              <a:rPr sz="1200" i="1" spc="5" dirty="0">
                <a:latin typeface="Arial"/>
                <a:cs typeface="Arial"/>
              </a:rPr>
              <a:t>u</a:t>
            </a:r>
            <a:r>
              <a:rPr sz="1200" i="1" spc="-20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1247" y="3628644"/>
            <a:ext cx="1187450" cy="20574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7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79926" y="3886144"/>
            <a:ext cx="2586990" cy="861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3664-8110</a:t>
            </a:r>
            <a:r>
              <a:rPr sz="1800" spc="-104" baseline="2314" dirty="0">
                <a:latin typeface="Arial MT"/>
                <a:cs typeface="Arial MT"/>
              </a:rPr>
              <a:t> ·</a:t>
            </a:r>
            <a:r>
              <a:rPr sz="1800" spc="67" baseline="2314" dirty="0">
                <a:latin typeface="Arial MT"/>
                <a:cs typeface="Arial MT"/>
              </a:rPr>
              <a:t> </a:t>
            </a:r>
            <a:r>
              <a:rPr sz="1800" spc="-7" baseline="2314" dirty="0">
                <a:latin typeface="Arial MT"/>
                <a:cs typeface="Arial MT"/>
              </a:rPr>
              <a:t>(48)</a:t>
            </a:r>
            <a:r>
              <a:rPr sz="1800" spc="-82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2700" marR="5080" indent="-2540" algn="ctr">
              <a:lnSpc>
                <a:spcPts val="1580"/>
              </a:lnSpc>
              <a:spcBef>
                <a:spcPts val="7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www.udesc.br/museudaescola </a:t>
            </a:r>
            <a:r>
              <a:rPr sz="1200" spc="-5" dirty="0">
                <a:latin typeface="Arial MT"/>
                <a:cs typeface="Arial MT"/>
              </a:rPr>
              <a:t> facebook: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4611" y="729996"/>
            <a:ext cx="2776728" cy="246888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5562600"/>
            <a:ext cx="1950719" cy="79095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9" name="object 7">
            <a:extLst>
              <a:ext uri="{FF2B5EF4-FFF2-40B4-BE49-F238E27FC236}">
                <a16:creationId xmlns:a16="http://schemas.microsoft.com/office/drawing/2014/main" id="{3DE587EA-8E52-7501-7645-0F0C556A4EE8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ABRIL/2023</a:t>
            </a:r>
            <a:endParaRPr lang="pt-BR"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10222774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1539240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70"/>
              </a:lnSpc>
            </a:pPr>
            <a:r>
              <a:rPr lang="pt-BR" sz="1400" spc="-8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SEU: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4551" y="1792690"/>
            <a:ext cx="2235200" cy="1786889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dirty="0">
                <a:latin typeface="Arial MT"/>
                <a:cs typeface="Arial MT"/>
              </a:rPr>
              <a:t>ua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Sal</a:t>
            </a:r>
            <a:r>
              <a:rPr sz="1200" spc="-10" dirty="0">
                <a:latin typeface="Arial MT"/>
                <a:cs typeface="Arial MT"/>
              </a:rPr>
              <a:t>danh</a:t>
            </a:r>
            <a:r>
              <a:rPr sz="1200" dirty="0">
                <a:latin typeface="Arial MT"/>
                <a:cs typeface="Arial MT"/>
              </a:rPr>
              <a:t>a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</a:t>
            </a:r>
            <a:r>
              <a:rPr sz="1200" dirty="0">
                <a:latin typeface="Arial MT"/>
                <a:cs typeface="Arial MT"/>
              </a:rPr>
              <a:t>ar</a:t>
            </a:r>
            <a:r>
              <a:rPr sz="1200" spc="-5" dirty="0">
                <a:latin typeface="Arial MT"/>
                <a:cs typeface="Arial MT"/>
              </a:rPr>
              <a:t>i</a:t>
            </a:r>
            <a:r>
              <a:rPr sz="1200" spc="-10" dirty="0">
                <a:latin typeface="Arial MT"/>
                <a:cs typeface="Arial MT"/>
              </a:rPr>
              <a:t>nho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marL="1905" algn="ctr">
              <a:lnSpc>
                <a:spcPct val="100000"/>
              </a:lnSpc>
              <a:spcBef>
                <a:spcPts val="209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000"/>
              </a:lnSpc>
              <a:spcBef>
                <a:spcPts val="375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Entr</a:t>
            </a:r>
            <a:r>
              <a:rPr sz="1200" i="1" spc="-15" dirty="0">
                <a:latin typeface="Arial"/>
                <a:cs typeface="Arial"/>
              </a:rPr>
              <a:t>a</a:t>
            </a:r>
            <a:r>
              <a:rPr sz="1200" i="1" spc="-10" dirty="0">
                <a:latin typeface="Arial"/>
                <a:cs typeface="Arial"/>
              </a:rPr>
              <a:t>d</a:t>
            </a:r>
            <a:r>
              <a:rPr sz="1200" i="1" dirty="0">
                <a:latin typeface="Arial"/>
                <a:cs typeface="Arial"/>
              </a:rPr>
              <a:t>a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</a:t>
            </a:r>
            <a:r>
              <a:rPr sz="1200" i="1" spc="-5" dirty="0">
                <a:latin typeface="Arial"/>
                <a:cs typeface="Arial"/>
              </a:rPr>
              <a:t>r</a:t>
            </a:r>
            <a:r>
              <a:rPr sz="1200" i="1" dirty="0">
                <a:latin typeface="Arial"/>
                <a:cs typeface="Arial"/>
              </a:rPr>
              <a:t>atu</a:t>
            </a:r>
            <a:r>
              <a:rPr sz="1200" i="1" spc="-15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2771" y="4366260"/>
            <a:ext cx="1187450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6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1450" y="4621547"/>
            <a:ext cx="2586990" cy="868044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R="77470" algn="ctr">
              <a:lnSpc>
                <a:spcPct val="100000"/>
              </a:lnSpc>
              <a:spcBef>
                <a:spcPts val="265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44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3664-8110</a:t>
            </a:r>
            <a:r>
              <a:rPr sz="1800" spc="-89" baseline="2314" dirty="0">
                <a:latin typeface="Arial MT"/>
                <a:cs typeface="Arial MT"/>
              </a:rPr>
              <a:t> </a:t>
            </a:r>
            <a:r>
              <a:rPr sz="1800" spc="-104" baseline="2314" dirty="0">
                <a:latin typeface="Arial MT"/>
                <a:cs typeface="Arial MT"/>
              </a:rPr>
              <a:t>·</a:t>
            </a:r>
            <a:r>
              <a:rPr sz="1800" spc="89" baseline="2314" dirty="0">
                <a:latin typeface="Arial MT"/>
                <a:cs typeface="Arial MT"/>
              </a:rPr>
              <a:t> </a:t>
            </a:r>
            <a:r>
              <a:rPr sz="1800" baseline="2314" dirty="0">
                <a:latin typeface="Arial MT"/>
                <a:cs typeface="Arial MT"/>
              </a:rPr>
              <a:t>(48)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11760" marR="106045" indent="-3810" algn="ctr">
              <a:lnSpc>
                <a:spcPts val="1600"/>
              </a:lnSpc>
              <a:spcBef>
                <a:spcPts val="6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museudaescola@udesc.br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ww</a:t>
            </a:r>
            <a:r>
              <a:rPr sz="1200" u="sng" spc="-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sc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b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r/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m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eu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co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l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</a:t>
            </a:r>
            <a:endParaRPr sz="120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200" spc="-5" dirty="0">
                <a:latin typeface="Arial MT"/>
                <a:cs typeface="Arial MT"/>
              </a:rPr>
              <a:t>facebook: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6298692"/>
            <a:ext cx="1950719" cy="792480"/>
          </a:xfrm>
          <a:prstGeom prst="rect">
            <a:avLst/>
          </a:prstGeom>
        </p:spPr>
      </p:pic>
      <p:pic>
        <p:nvPicPr>
          <p:cNvPr id="8" name="object 12">
            <a:extLst>
              <a:ext uri="{FF2B5EF4-FFF2-40B4-BE49-F238E27FC236}">
                <a16:creationId xmlns:a16="http://schemas.microsoft.com/office/drawing/2014/main" id="{A7EBEA85-076C-BF60-0E7D-ADFF49D4D0A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6" name="object 7">
            <a:extLst>
              <a:ext uri="{FF2B5EF4-FFF2-40B4-BE49-F238E27FC236}">
                <a16:creationId xmlns:a16="http://schemas.microsoft.com/office/drawing/2014/main" id="{1ACD7864-C728-4D3E-FDA3-876D5DCE265B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MAIO/2023</a:t>
            </a:r>
            <a:endParaRPr lang="pt-BR"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1614643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661" y="2833174"/>
            <a:ext cx="3275393" cy="3132652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Segundo a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Prof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(a). Dra. Sandra Ramalho e Oliveira, a grandeza do trabalho de Jandira é proporcional à sua modéstia, já que a artista engloba as diferentes fases de sua trajetória. Ela se mudou para Florianópolis, onde além de desenhar, lecionou na UDESC. O lirismo dessa trajetória está registrado em suas obras, seus desenhos em gravuras, grafites e nanquins, boa parte da obra escondida.</a:t>
            </a:r>
          </a:p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Jandira Lorenz nasceu em 1947 na cidade de Dom Feliciano/RS. Ela se formou na FAAP/SP e fez Mestrado em Artes na ECA/USP. E desde então, ela trabalhou com produção artística e diversos projetos gráficos, como a realização de ilustrações para as editoras Círculo do Livro e Ática. Além disso, ela participou de diversos salões e coletivas de arte, com desenhos e gravuras. E diversas individuais, como a exposição no MASC, o individual promovido pelo SESC e uma exposição virtual promovida pelo CEART da UDESC.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14" y="6232652"/>
            <a:ext cx="4171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95" dirty="0">
                <a:latin typeface="Arial"/>
                <a:cs typeface="Arial"/>
              </a:rPr>
              <a:t> </a:t>
            </a:r>
            <a:r>
              <a:rPr sz="1050" i="1" dirty="0" err="1">
                <a:latin typeface="Arial"/>
                <a:cs typeface="Arial"/>
              </a:rPr>
              <a:t>quê</a:t>
            </a:r>
            <a:r>
              <a:rPr sz="1050" i="1" dirty="0">
                <a:latin typeface="Arial"/>
                <a:cs typeface="Arial"/>
              </a:rPr>
              <a:t>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2700" y="6236614"/>
            <a:ext cx="2108835" cy="9739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050" dirty="0">
                <a:solidFill>
                  <a:srgbClr val="1C1E1F"/>
                </a:solidFill>
                <a:latin typeface="Arial MT"/>
              </a:rPr>
              <a:t>Exposição "O Fabuloso Em Jandira Lor</a:t>
            </a:r>
            <a:r>
              <a:rPr lang="pt-BR" sz="1050" dirty="0"/>
              <a:t>enz</a:t>
            </a:r>
            <a:r>
              <a:rPr lang="pt-BR" sz="1050" dirty="0">
                <a:solidFill>
                  <a:srgbClr val="1C1E1F"/>
                </a:solidFill>
                <a:latin typeface="Arial MT"/>
              </a:rPr>
              <a:t> "</a:t>
            </a:r>
            <a:endParaRPr lang="pt-BR" sz="1050" dirty="0">
              <a:latin typeface="Arial MT"/>
            </a:endParaRPr>
          </a:p>
          <a:p>
            <a:pPr marL="12700">
              <a:lnSpc>
                <a:spcPts val="1075"/>
              </a:lnSpc>
            </a:pPr>
            <a:r>
              <a:rPr lang="pt-BR" sz="1050" dirty="0">
                <a:latin typeface="Arial MT"/>
                <a:cs typeface="Arial MT"/>
              </a:rPr>
              <a:t>04 de maio de 2023</a:t>
            </a:r>
            <a:endParaRPr sz="1050" dirty="0">
              <a:latin typeface="Arial MT"/>
              <a:cs typeface="Arial MT"/>
            </a:endParaRPr>
          </a:p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spc="-5" dirty="0">
                <a:latin typeface="Arial"/>
                <a:cs typeface="Arial"/>
              </a:rPr>
              <a:t>seg. a sex. de 13h às 19h, sábados  de 10h às 16h</a:t>
            </a:r>
          </a:p>
          <a:p>
            <a:pPr marL="12700" marR="409575">
              <a:lnSpc>
                <a:spcPts val="1200"/>
              </a:lnSpc>
              <a:spcBef>
                <a:spcPts val="220"/>
              </a:spcBef>
            </a:pPr>
            <a:endParaRPr lang="pt-BR" sz="105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8986" y="6560781"/>
            <a:ext cx="537210" cy="373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8600"/>
              </a:lnSpc>
              <a:spcBef>
                <a:spcPts val="95"/>
              </a:spcBef>
            </a:pPr>
            <a:r>
              <a:rPr sz="1050" i="1" spc="-20" dirty="0">
                <a:latin typeface="Arial"/>
                <a:cs typeface="Arial"/>
              </a:rPr>
              <a:t>Q</a:t>
            </a:r>
            <a:r>
              <a:rPr sz="1050" i="1" dirty="0">
                <a:latin typeface="Arial"/>
                <a:cs typeface="Arial"/>
              </a:rPr>
              <a:t>uan</a:t>
            </a:r>
            <a:r>
              <a:rPr sz="1050" i="1" spc="-15" dirty="0">
                <a:latin typeface="Arial"/>
                <a:cs typeface="Arial"/>
              </a:rPr>
              <a:t>d</a:t>
            </a:r>
            <a:r>
              <a:rPr sz="1050" i="1" dirty="0">
                <a:latin typeface="Arial"/>
                <a:cs typeface="Arial"/>
              </a:rPr>
              <a:t>o:  Horário: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2711" y="190500"/>
            <a:ext cx="2466340" cy="33772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400" dirty="0">
                <a:solidFill>
                  <a:schemeClr val="bg1"/>
                </a:solidFill>
              </a:rPr>
              <a:t>EXPOSIÇÃO "O FABULOSO EM JANDIRA LORENZ "</a:t>
            </a:r>
            <a:endParaRPr lang="pt-BR" sz="1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38728" y="199644"/>
            <a:ext cx="3667124" cy="504433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400" dirty="0">
                <a:solidFill>
                  <a:schemeClr val="bg1"/>
                </a:solidFill>
              </a:rPr>
              <a:t>EXPOSIÇÃO " DESLOCAMENTOS – </a:t>
            </a:r>
          </a:p>
          <a:p>
            <a:pPr marL="41910">
              <a:lnSpc>
                <a:spcPts val="1335"/>
              </a:lnSpc>
            </a:pPr>
            <a:r>
              <a:rPr lang="pt-BR" sz="1400" dirty="0">
                <a:solidFill>
                  <a:schemeClr val="bg1"/>
                </a:solidFill>
              </a:rPr>
              <a:t>RASTROS E RESTOS NA ARTE DE ANDREA V ZANELLA"</a:t>
            </a:r>
            <a:endParaRPr lang="pt-BR" sz="1300" b="1" spc="-1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68039" y="6278372"/>
            <a:ext cx="41655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9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quê: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14511" y="6288880"/>
            <a:ext cx="2629345" cy="81496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050" dirty="0"/>
              <a:t>Exposição " Deslocamentos – </a:t>
            </a:r>
          </a:p>
          <a:p>
            <a:pPr marL="41910">
              <a:lnSpc>
                <a:spcPts val="1335"/>
              </a:lnSpc>
            </a:pPr>
            <a:r>
              <a:rPr lang="pt-BR" sz="1050" dirty="0"/>
              <a:t>Rastros E Restos Na Arte De Andrea V Zanella</a:t>
            </a:r>
            <a:r>
              <a:rPr lang="pt-BR" sz="1050" dirty="0">
                <a:solidFill>
                  <a:schemeClr val="bg1"/>
                </a:solidFill>
              </a:rPr>
              <a:t>"</a:t>
            </a:r>
            <a:endParaRPr sz="1050" dirty="0">
              <a:latin typeface="Arial MT"/>
              <a:cs typeface="Arial MT"/>
            </a:endParaRPr>
          </a:p>
          <a:p>
            <a:pPr algn="just"/>
            <a:r>
              <a:rPr lang="pt-BR" sz="105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06</a:t>
            </a:r>
            <a:r>
              <a:rPr lang="pt-BR" sz="105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de </a:t>
            </a:r>
            <a:r>
              <a:rPr lang="pt-BR" sz="105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maio</a:t>
            </a:r>
            <a:r>
              <a:rPr lang="pt-BR" sz="105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de 2023</a:t>
            </a:r>
          </a:p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spc="-5" dirty="0">
                <a:latin typeface="Arial"/>
                <a:cs typeface="Arial"/>
              </a:rPr>
              <a:t>seg. a sex. de 13h às 19h, sábados  de 10h às 16h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868039" y="6574028"/>
            <a:ext cx="537210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spc="-15" dirty="0">
                <a:latin typeface="Arial"/>
                <a:cs typeface="Arial"/>
              </a:rPr>
              <a:t>Q</a:t>
            </a:r>
            <a:r>
              <a:rPr sz="1050" i="1" spc="-5" dirty="0">
                <a:latin typeface="Arial"/>
                <a:cs typeface="Arial"/>
              </a:rPr>
              <a:t>uan</a:t>
            </a:r>
            <a:r>
              <a:rPr sz="1050" i="1" spc="-15" dirty="0">
                <a:latin typeface="Arial"/>
                <a:cs typeface="Arial"/>
              </a:rPr>
              <a:t>d</a:t>
            </a:r>
            <a:r>
              <a:rPr sz="1050" i="1" dirty="0">
                <a:latin typeface="Arial"/>
                <a:cs typeface="Arial"/>
              </a:rPr>
              <a:t>o:</a:t>
            </a:r>
            <a:endParaRPr sz="10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i="1" dirty="0">
                <a:latin typeface="Arial"/>
                <a:cs typeface="Arial"/>
              </a:rPr>
              <a:t>Horário:</a:t>
            </a:r>
            <a:endParaRPr sz="1050" dirty="0">
              <a:latin typeface="Arial"/>
              <a:cs typeface="Arial"/>
            </a:endParaRPr>
          </a:p>
        </p:txBody>
      </p:sp>
      <p:pic>
        <p:nvPicPr>
          <p:cNvPr id="10" name="Imagem 9" descr="Homem sentado em banco azul&#10;&#10;Descrição gerada automaticamente com confiança média">
            <a:extLst>
              <a:ext uri="{FF2B5EF4-FFF2-40B4-BE49-F238E27FC236}">
                <a16:creationId xmlns:a16="http://schemas.microsoft.com/office/drawing/2014/main" id="{6E5960AA-0F48-5BDE-20CC-58BE0525E1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661" y="612208"/>
            <a:ext cx="3125835" cy="2170239"/>
          </a:xfrm>
          <a:prstGeom prst="rect">
            <a:avLst/>
          </a:prstGeom>
        </p:spPr>
      </p:pic>
      <p:pic>
        <p:nvPicPr>
          <p:cNvPr id="12" name="Imagem 11" descr="Texto&#10;&#10;Descrição gerada automaticamente">
            <a:extLst>
              <a:ext uri="{FF2B5EF4-FFF2-40B4-BE49-F238E27FC236}">
                <a16:creationId xmlns:a16="http://schemas.microsoft.com/office/drawing/2014/main" id="{44673758-5505-E82E-FE72-F518501D32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728" y="762600"/>
            <a:ext cx="3667125" cy="1990725"/>
          </a:xfrm>
          <a:prstGeom prst="rect">
            <a:avLst/>
          </a:prstGeom>
        </p:spPr>
      </p:pic>
      <p:sp>
        <p:nvSpPr>
          <p:cNvPr id="16" name="object 2">
            <a:extLst>
              <a:ext uri="{FF2B5EF4-FFF2-40B4-BE49-F238E27FC236}">
                <a16:creationId xmlns:a16="http://schemas.microsoft.com/office/drawing/2014/main" id="{E8874A8F-667B-35B0-EF79-E75CCEF292C5}"/>
              </a:ext>
            </a:extLst>
          </p:cNvPr>
          <p:cNvSpPr txBox="1"/>
          <p:nvPr/>
        </p:nvSpPr>
        <p:spPr>
          <a:xfrm>
            <a:off x="3624405" y="2795044"/>
            <a:ext cx="3581447" cy="294452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A exposição compõe-se de cerca de 80 obras que somam desenhos sobre diversos suportes – tecido, papel, madeira, acrílico – e pintura sobre tela. Os deslocamentos remetem tanto às pinturas figurativas, uma série de imagens de escadas por onde a artista passou, como também se referem aos deslocamentos entre materiais e linguagens. Registros fotográficos de um olhar sensível sobre a cidade - restos urbanos - são os elementos desencadeadores de harmonias cromáticas expandidas na pintura, em painéis de combinações múltiplas e intercambiáveis. O deslocamento na cidade – tema que foi, por muito tempo, fundamental para a produção acadêmica de Andrea V Zanella em mais de trinta anos de estudo e docência na Psicologia Social - é vestígio incorporado à sua poética. A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flânerie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transita agora por entre traços e rastros seguidos pela mão da artista sobre papéis delicados, tecidos sutis, acrílicos transparentes, cascas de madeira.</a:t>
            </a: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6F2E8B36-F5E0-B880-BA45-28F1CAFADF60}"/>
              </a:ext>
            </a:extLst>
          </p:cNvPr>
          <p:cNvSpPr txBox="1"/>
          <p:nvPr/>
        </p:nvSpPr>
        <p:spPr>
          <a:xfrm>
            <a:off x="7573854" y="190499"/>
            <a:ext cx="2466340" cy="33772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400" dirty="0">
                <a:solidFill>
                  <a:schemeClr val="bg1"/>
                </a:solidFill>
              </a:rPr>
              <a:t>OFICINA DE DESENHO COM</a:t>
            </a:r>
          </a:p>
          <a:p>
            <a:pPr marL="41910">
              <a:lnSpc>
                <a:spcPts val="1335"/>
              </a:lnSpc>
            </a:pPr>
            <a:r>
              <a:rPr lang="pt-BR" sz="1400" dirty="0">
                <a:solidFill>
                  <a:schemeClr val="bg1"/>
                </a:solidFill>
              </a:rPr>
              <a:t> PATI DI LORETO</a:t>
            </a:r>
            <a:endParaRPr lang="pt-BR" sz="1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1" name="Imagem 20" descr="Texto&#10;&#10;Descrição gerada automaticamente">
            <a:extLst>
              <a:ext uri="{FF2B5EF4-FFF2-40B4-BE49-F238E27FC236}">
                <a16:creationId xmlns:a16="http://schemas.microsoft.com/office/drawing/2014/main" id="{1A0C00A2-5D92-A31D-C6A9-CA98FEA40A4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418" y="653898"/>
            <a:ext cx="2571750" cy="2562225"/>
          </a:xfrm>
          <a:prstGeom prst="rect">
            <a:avLst/>
          </a:prstGeom>
        </p:spPr>
      </p:pic>
      <p:sp>
        <p:nvSpPr>
          <p:cNvPr id="22" name="object 2">
            <a:extLst>
              <a:ext uri="{FF2B5EF4-FFF2-40B4-BE49-F238E27FC236}">
                <a16:creationId xmlns:a16="http://schemas.microsoft.com/office/drawing/2014/main" id="{A4231F15-0B69-DBF0-37B5-C3DD08D592C8}"/>
              </a:ext>
            </a:extLst>
          </p:cNvPr>
          <p:cNvSpPr txBox="1"/>
          <p:nvPr/>
        </p:nvSpPr>
        <p:spPr>
          <a:xfrm>
            <a:off x="7543418" y="3290539"/>
            <a:ext cx="2600654" cy="1832809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Breve conversa sobre o que é arte. A grande espiritualidade produzida por uma Alfabeto da linguagem visual: linha/plano/volume/luz/cor/imagem. John Berger: O sentido da vista. Modos de Ver. Exercícios: de linha, o traço. Linha como entidade autónoma, combinação de modulações da linha, vibração da linha, sensibilidade da linha. </a:t>
            </a:r>
          </a:p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Além dos 10 módulos de aulas de pintura e desenho.</a:t>
            </a:r>
          </a:p>
        </p:txBody>
      </p:sp>
      <p:sp>
        <p:nvSpPr>
          <p:cNvPr id="25" name="object 8">
            <a:extLst>
              <a:ext uri="{FF2B5EF4-FFF2-40B4-BE49-F238E27FC236}">
                <a16:creationId xmlns:a16="http://schemas.microsoft.com/office/drawing/2014/main" id="{BDB56C67-FCB3-1E50-AE43-6B6BCDB9770D}"/>
              </a:ext>
            </a:extLst>
          </p:cNvPr>
          <p:cNvSpPr txBox="1"/>
          <p:nvPr/>
        </p:nvSpPr>
        <p:spPr>
          <a:xfrm>
            <a:off x="7839758" y="6278372"/>
            <a:ext cx="4267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7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quê: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3800E71C-E4DB-F61B-4678-ADD1EEC85740}"/>
              </a:ext>
            </a:extLst>
          </p:cNvPr>
          <p:cNvSpPr txBox="1"/>
          <p:nvPr/>
        </p:nvSpPr>
        <p:spPr>
          <a:xfrm>
            <a:off x="7839758" y="6573798"/>
            <a:ext cx="537210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spc="-15" dirty="0">
                <a:latin typeface="Arial"/>
                <a:cs typeface="Arial"/>
              </a:rPr>
              <a:t>Q</a:t>
            </a:r>
            <a:r>
              <a:rPr sz="1050" i="1" spc="-5" dirty="0">
                <a:latin typeface="Arial"/>
                <a:cs typeface="Arial"/>
              </a:rPr>
              <a:t>uan</a:t>
            </a:r>
            <a:r>
              <a:rPr sz="1050" i="1" spc="-15" dirty="0">
                <a:latin typeface="Arial"/>
                <a:cs typeface="Arial"/>
              </a:rPr>
              <a:t>d</a:t>
            </a:r>
            <a:r>
              <a:rPr sz="1050" i="1" dirty="0">
                <a:latin typeface="Arial"/>
                <a:cs typeface="Arial"/>
              </a:rPr>
              <a:t>o:</a:t>
            </a:r>
            <a:endParaRPr sz="10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i="1" dirty="0">
                <a:latin typeface="Arial"/>
                <a:cs typeface="Arial"/>
              </a:rPr>
              <a:t>Horário: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8" name="object 4">
            <a:extLst>
              <a:ext uri="{FF2B5EF4-FFF2-40B4-BE49-F238E27FC236}">
                <a16:creationId xmlns:a16="http://schemas.microsoft.com/office/drawing/2014/main" id="{5CCC4375-C4CC-7D06-5D3C-C65365FC3AAB}"/>
              </a:ext>
            </a:extLst>
          </p:cNvPr>
          <p:cNvSpPr txBox="1"/>
          <p:nvPr/>
        </p:nvSpPr>
        <p:spPr>
          <a:xfrm>
            <a:off x="8526034" y="6209370"/>
            <a:ext cx="2108835" cy="9739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050" dirty="0"/>
              <a:t>Oficina De Desenho Com</a:t>
            </a:r>
          </a:p>
          <a:p>
            <a:pPr marL="41910">
              <a:lnSpc>
                <a:spcPts val="1335"/>
              </a:lnSpc>
            </a:pPr>
            <a:r>
              <a:rPr lang="pt-BR" sz="1050" dirty="0"/>
              <a:t> Pati Di Loreto</a:t>
            </a:r>
            <a:endParaRPr lang="pt-BR" sz="1050" dirty="0">
              <a:latin typeface="Arial"/>
              <a:cs typeface="Arial"/>
            </a:endParaRPr>
          </a:p>
          <a:p>
            <a:pPr marL="12700">
              <a:lnSpc>
                <a:spcPts val="1075"/>
              </a:lnSpc>
            </a:pPr>
            <a:r>
              <a:rPr lang="pt-BR" sz="1050" dirty="0">
                <a:latin typeface="Arial MT"/>
                <a:cs typeface="Arial MT"/>
              </a:rPr>
              <a:t>03 de maio de 2023</a:t>
            </a:r>
            <a:endParaRPr sz="1050" dirty="0">
              <a:latin typeface="Arial MT"/>
              <a:cs typeface="Arial MT"/>
            </a:endParaRPr>
          </a:p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spc="-5" dirty="0">
                <a:latin typeface="Arial"/>
                <a:cs typeface="Arial"/>
              </a:rPr>
              <a:t>seg. a sex. de 13h às 19h, sábados  de 10h às 16h</a:t>
            </a:r>
          </a:p>
          <a:p>
            <a:pPr marL="12700" marR="409575">
              <a:lnSpc>
                <a:spcPts val="1200"/>
              </a:lnSpc>
              <a:spcBef>
                <a:spcPts val="220"/>
              </a:spcBef>
            </a:pPr>
            <a:endParaRPr lang="pt-BR" sz="105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9144107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611" y="222504"/>
            <a:ext cx="2275840" cy="1905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AGENDAMENTO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VISITAS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3047" y="3561969"/>
            <a:ext cx="2636520" cy="5746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065" marR="5080" algn="ctr">
              <a:lnSpc>
                <a:spcPct val="96000"/>
              </a:lnSpc>
              <a:spcBef>
                <a:spcPts val="155"/>
              </a:spcBef>
            </a:pPr>
            <a:r>
              <a:rPr sz="1300" spc="-15" dirty="0">
                <a:latin typeface="Arial MT"/>
                <a:cs typeface="Arial MT"/>
              </a:rPr>
              <a:t>Para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v</a:t>
            </a:r>
            <a:r>
              <a:rPr sz="1200" b="1" spc="-5" dirty="0">
                <a:latin typeface="Arial"/>
                <a:cs typeface="Arial"/>
              </a:rPr>
              <a:t>isitas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mediadas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ou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visitas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em </a:t>
            </a:r>
            <a:r>
              <a:rPr sz="1200" b="1" spc="-3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grupo </a:t>
            </a:r>
            <a:r>
              <a:rPr sz="1200" spc="-5" dirty="0">
                <a:latin typeface="Arial MT"/>
                <a:cs typeface="Arial MT"/>
              </a:rPr>
              <a:t>você deve </a:t>
            </a:r>
            <a:r>
              <a:rPr sz="1200" spc="-10" dirty="0">
                <a:latin typeface="Arial MT"/>
                <a:cs typeface="Arial MT"/>
              </a:rPr>
              <a:t>agendar </a:t>
            </a:r>
            <a:r>
              <a:rPr sz="1200" spc="-5" dirty="0">
                <a:latin typeface="Arial MT"/>
                <a:cs typeface="Arial MT"/>
              </a:rPr>
              <a:t>através </a:t>
            </a:r>
            <a:r>
              <a:rPr sz="1200" dirty="0">
                <a:latin typeface="Arial MT"/>
                <a:cs typeface="Arial MT"/>
              </a:rPr>
              <a:t>dos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seguintes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contatos: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087" y="4286199"/>
            <a:ext cx="270129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algn="ctr">
              <a:lnSpc>
                <a:spcPts val="1425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ts val="1425"/>
              </a:lnSpc>
            </a:pPr>
            <a:r>
              <a:rPr sz="1200" spc="-5" dirty="0">
                <a:latin typeface="Arial MT"/>
                <a:cs typeface="Arial MT"/>
              </a:rPr>
              <a:t>telefones: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36648110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36648113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72940" y="803148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65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MUSEU: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54551" y="1069340"/>
            <a:ext cx="2235200" cy="176466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Rua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Saldanha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Marinho,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800"/>
              </a:lnSpc>
              <a:spcBef>
                <a:spcPts val="384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5" dirty="0">
                <a:latin typeface="Arial"/>
                <a:cs typeface="Arial"/>
              </a:rPr>
              <a:t>n</a:t>
            </a:r>
            <a:r>
              <a:rPr sz="1200" i="1" dirty="0">
                <a:latin typeface="Arial"/>
                <a:cs typeface="Arial"/>
              </a:rPr>
              <a:t>tr</a:t>
            </a:r>
            <a:r>
              <a:rPr sz="1200" i="1" spc="-10" dirty="0">
                <a:latin typeface="Arial"/>
                <a:cs typeface="Arial"/>
              </a:rPr>
              <a:t>a</a:t>
            </a:r>
            <a:r>
              <a:rPr sz="1200" i="1" spc="-15" dirty="0">
                <a:latin typeface="Arial"/>
                <a:cs typeface="Arial"/>
              </a:rPr>
              <a:t>d</a:t>
            </a:r>
            <a:r>
              <a:rPr sz="1200" i="1" spc="-5" dirty="0">
                <a:latin typeface="Arial"/>
                <a:cs typeface="Arial"/>
              </a:rPr>
              <a:t>a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Grat</a:t>
            </a:r>
            <a:r>
              <a:rPr sz="1200" i="1" spc="5" dirty="0">
                <a:latin typeface="Arial"/>
                <a:cs typeface="Arial"/>
              </a:rPr>
              <a:t>u</a:t>
            </a:r>
            <a:r>
              <a:rPr sz="1200" i="1" spc="-20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1247" y="3628644"/>
            <a:ext cx="1187450" cy="20574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7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79926" y="3886144"/>
            <a:ext cx="2586990" cy="861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3664-8110</a:t>
            </a:r>
            <a:r>
              <a:rPr sz="1800" spc="-104" baseline="2314" dirty="0">
                <a:latin typeface="Arial MT"/>
                <a:cs typeface="Arial MT"/>
              </a:rPr>
              <a:t> ·</a:t>
            </a:r>
            <a:r>
              <a:rPr sz="1800" spc="67" baseline="2314" dirty="0">
                <a:latin typeface="Arial MT"/>
                <a:cs typeface="Arial MT"/>
              </a:rPr>
              <a:t> </a:t>
            </a:r>
            <a:r>
              <a:rPr sz="1800" spc="-7" baseline="2314" dirty="0">
                <a:latin typeface="Arial MT"/>
                <a:cs typeface="Arial MT"/>
              </a:rPr>
              <a:t>(48)</a:t>
            </a:r>
            <a:r>
              <a:rPr sz="1800" spc="-82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2700" marR="5080" indent="-2540" algn="ctr">
              <a:lnSpc>
                <a:spcPts val="1580"/>
              </a:lnSpc>
              <a:spcBef>
                <a:spcPts val="7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www.udesc.br/museudaescola </a:t>
            </a:r>
            <a:r>
              <a:rPr sz="1200" spc="-5" dirty="0">
                <a:latin typeface="Arial MT"/>
                <a:cs typeface="Arial MT"/>
              </a:rPr>
              <a:t> facebook: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4611" y="729996"/>
            <a:ext cx="2776728" cy="246888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5562600"/>
            <a:ext cx="1950719" cy="79095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9" name="object 7">
            <a:extLst>
              <a:ext uri="{FF2B5EF4-FFF2-40B4-BE49-F238E27FC236}">
                <a16:creationId xmlns:a16="http://schemas.microsoft.com/office/drawing/2014/main" id="{0039970D-D033-41AD-F217-E0AD9E920506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MAIO/2023</a:t>
            </a:r>
            <a:endParaRPr lang="pt-BR"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331161836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1539240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70"/>
              </a:lnSpc>
            </a:pPr>
            <a:r>
              <a:rPr lang="pt-BR" sz="1400" spc="-8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SEU: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4551" y="1792690"/>
            <a:ext cx="2235200" cy="1786889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dirty="0">
                <a:latin typeface="Arial MT"/>
                <a:cs typeface="Arial MT"/>
              </a:rPr>
              <a:t>ua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Sal</a:t>
            </a:r>
            <a:r>
              <a:rPr sz="1200" spc="-10" dirty="0">
                <a:latin typeface="Arial MT"/>
                <a:cs typeface="Arial MT"/>
              </a:rPr>
              <a:t>danh</a:t>
            </a:r>
            <a:r>
              <a:rPr sz="1200" dirty="0">
                <a:latin typeface="Arial MT"/>
                <a:cs typeface="Arial MT"/>
              </a:rPr>
              <a:t>a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</a:t>
            </a:r>
            <a:r>
              <a:rPr sz="1200" dirty="0">
                <a:latin typeface="Arial MT"/>
                <a:cs typeface="Arial MT"/>
              </a:rPr>
              <a:t>ar</a:t>
            </a:r>
            <a:r>
              <a:rPr sz="1200" spc="-5" dirty="0">
                <a:latin typeface="Arial MT"/>
                <a:cs typeface="Arial MT"/>
              </a:rPr>
              <a:t>i</a:t>
            </a:r>
            <a:r>
              <a:rPr sz="1200" spc="-10" dirty="0">
                <a:latin typeface="Arial MT"/>
                <a:cs typeface="Arial MT"/>
              </a:rPr>
              <a:t>nho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marL="1905" algn="ctr">
              <a:lnSpc>
                <a:spcPct val="100000"/>
              </a:lnSpc>
              <a:spcBef>
                <a:spcPts val="209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000"/>
              </a:lnSpc>
              <a:spcBef>
                <a:spcPts val="375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Entr</a:t>
            </a:r>
            <a:r>
              <a:rPr sz="1200" i="1" spc="-15" dirty="0">
                <a:latin typeface="Arial"/>
                <a:cs typeface="Arial"/>
              </a:rPr>
              <a:t>a</a:t>
            </a:r>
            <a:r>
              <a:rPr sz="1200" i="1" spc="-10" dirty="0">
                <a:latin typeface="Arial"/>
                <a:cs typeface="Arial"/>
              </a:rPr>
              <a:t>d</a:t>
            </a:r>
            <a:r>
              <a:rPr sz="1200" i="1" dirty="0">
                <a:latin typeface="Arial"/>
                <a:cs typeface="Arial"/>
              </a:rPr>
              <a:t>a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</a:t>
            </a:r>
            <a:r>
              <a:rPr sz="1200" i="1" spc="-5" dirty="0">
                <a:latin typeface="Arial"/>
                <a:cs typeface="Arial"/>
              </a:rPr>
              <a:t>r</a:t>
            </a:r>
            <a:r>
              <a:rPr sz="1200" i="1" dirty="0">
                <a:latin typeface="Arial"/>
                <a:cs typeface="Arial"/>
              </a:rPr>
              <a:t>atu</a:t>
            </a:r>
            <a:r>
              <a:rPr sz="1200" i="1" spc="-15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2771" y="4366260"/>
            <a:ext cx="1187450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6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1450" y="4621547"/>
            <a:ext cx="2586990" cy="868044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R="77470" algn="ctr">
              <a:lnSpc>
                <a:spcPct val="100000"/>
              </a:lnSpc>
              <a:spcBef>
                <a:spcPts val="265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44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3664-8110</a:t>
            </a:r>
            <a:r>
              <a:rPr sz="1800" spc="-89" baseline="2314" dirty="0">
                <a:latin typeface="Arial MT"/>
                <a:cs typeface="Arial MT"/>
              </a:rPr>
              <a:t> </a:t>
            </a:r>
            <a:r>
              <a:rPr sz="1800" spc="-104" baseline="2314" dirty="0">
                <a:latin typeface="Arial MT"/>
                <a:cs typeface="Arial MT"/>
              </a:rPr>
              <a:t>·</a:t>
            </a:r>
            <a:r>
              <a:rPr sz="1800" spc="89" baseline="2314" dirty="0">
                <a:latin typeface="Arial MT"/>
                <a:cs typeface="Arial MT"/>
              </a:rPr>
              <a:t> </a:t>
            </a:r>
            <a:r>
              <a:rPr sz="1800" baseline="2314" dirty="0">
                <a:latin typeface="Arial MT"/>
                <a:cs typeface="Arial MT"/>
              </a:rPr>
              <a:t>(48)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11760" marR="106045" indent="-3810" algn="ctr">
              <a:lnSpc>
                <a:spcPts val="1600"/>
              </a:lnSpc>
              <a:spcBef>
                <a:spcPts val="6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museudaescola@udesc.br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ww</a:t>
            </a:r>
            <a:r>
              <a:rPr sz="1200" u="sng" spc="-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sc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b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r/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m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eu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co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l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</a:t>
            </a:r>
            <a:endParaRPr sz="120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200" spc="-5" dirty="0">
                <a:latin typeface="Arial MT"/>
                <a:cs typeface="Arial MT"/>
              </a:rPr>
              <a:t>facebook: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6298692"/>
            <a:ext cx="1950719" cy="792480"/>
          </a:xfrm>
          <a:prstGeom prst="rect">
            <a:avLst/>
          </a:prstGeom>
        </p:spPr>
      </p:pic>
      <p:pic>
        <p:nvPicPr>
          <p:cNvPr id="8" name="object 12">
            <a:extLst>
              <a:ext uri="{FF2B5EF4-FFF2-40B4-BE49-F238E27FC236}">
                <a16:creationId xmlns:a16="http://schemas.microsoft.com/office/drawing/2014/main" id="{A7EBEA85-076C-BF60-0E7D-ADFF49D4D0A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6" name="object 7">
            <a:extLst>
              <a:ext uri="{FF2B5EF4-FFF2-40B4-BE49-F238E27FC236}">
                <a16:creationId xmlns:a16="http://schemas.microsoft.com/office/drawing/2014/main" id="{1ACD7864-C728-4D3E-FDA3-876D5DCE265B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JUNHO/2023</a:t>
            </a:r>
            <a:endParaRPr lang="pt-BR"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8504468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1661" y="3301806"/>
            <a:ext cx="3275393" cy="1644681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Moda e sustentabilidade estarão em pauta nesta semana em Florianópolis, com a realização da terceira edição do Floripa Eco Fashion pelo Centro de Artes, Design e Moda (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Ceart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) da @udesc.oficial. O evento ocorre em três atos, sendo o primeiro nos dias 02 e 03 de junho no @museudaescola. São palestras, oficinas, feira e apresentações artísticas voltadas para um tema de extrema importância: Pró-sustentabilidade na prática do nutrir ao vestir. Tal programação está disponível abaixo</a:t>
            </a:r>
            <a:r>
              <a:rPr lang="pt-BR" sz="1100" dirty="0"/>
              <a:t>: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14" y="6232652"/>
            <a:ext cx="4171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95" dirty="0">
                <a:latin typeface="Arial"/>
                <a:cs typeface="Arial"/>
              </a:rPr>
              <a:t> </a:t>
            </a:r>
            <a:r>
              <a:rPr sz="1050" i="1" dirty="0" err="1">
                <a:latin typeface="Arial"/>
                <a:cs typeface="Arial"/>
              </a:rPr>
              <a:t>quê</a:t>
            </a:r>
            <a:r>
              <a:rPr sz="1050" i="1" dirty="0">
                <a:latin typeface="Arial"/>
                <a:cs typeface="Arial"/>
              </a:rPr>
              <a:t>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2700" y="6236614"/>
            <a:ext cx="2108835" cy="999633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it-IT" sz="1050" spc="-5" dirty="0">
                <a:latin typeface="Arial"/>
                <a:cs typeface="Arial"/>
              </a:rPr>
              <a:t> Floripa Eco Fashion -  Primeiro ato</a:t>
            </a:r>
          </a:p>
          <a:p>
            <a:pPr marL="41910">
              <a:lnSpc>
                <a:spcPts val="1335"/>
              </a:lnSpc>
            </a:pPr>
            <a:r>
              <a:rPr lang="it-IT" sz="1050" spc="-5" dirty="0">
                <a:latin typeface="Arial"/>
                <a:cs typeface="Arial"/>
              </a:rPr>
              <a:t> </a:t>
            </a:r>
            <a:r>
              <a:rPr lang="pt-BR" sz="1050" spc="-5" dirty="0">
                <a:latin typeface="Arial"/>
                <a:cs typeface="Arial"/>
              </a:rPr>
              <a:t>02 de Junho de 2023</a:t>
            </a:r>
            <a:endParaRPr sz="1050" spc="-5" dirty="0">
              <a:latin typeface="Arial"/>
              <a:cs typeface="Arial"/>
            </a:endParaRPr>
          </a:p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spc="-5" dirty="0">
                <a:latin typeface="Arial"/>
                <a:cs typeface="Arial"/>
              </a:rPr>
              <a:t>seg. a sex. de 13h às 19h, sábados  de 10h às 16h</a:t>
            </a:r>
          </a:p>
          <a:p>
            <a:pPr marL="12700" marR="409575">
              <a:lnSpc>
                <a:spcPts val="1200"/>
              </a:lnSpc>
              <a:spcBef>
                <a:spcPts val="220"/>
              </a:spcBef>
            </a:pPr>
            <a:endParaRPr lang="pt-BR" sz="105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8986" y="6560781"/>
            <a:ext cx="537210" cy="373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8600"/>
              </a:lnSpc>
              <a:spcBef>
                <a:spcPts val="95"/>
              </a:spcBef>
            </a:pPr>
            <a:r>
              <a:rPr sz="1050" i="1" spc="-20" dirty="0">
                <a:latin typeface="Arial"/>
                <a:cs typeface="Arial"/>
              </a:rPr>
              <a:t>Q</a:t>
            </a:r>
            <a:r>
              <a:rPr sz="1050" i="1" dirty="0">
                <a:latin typeface="Arial"/>
                <a:cs typeface="Arial"/>
              </a:rPr>
              <a:t>uan</a:t>
            </a:r>
            <a:r>
              <a:rPr sz="1050" i="1" spc="-15" dirty="0">
                <a:latin typeface="Arial"/>
                <a:cs typeface="Arial"/>
              </a:rPr>
              <a:t>d</a:t>
            </a:r>
            <a:r>
              <a:rPr sz="1050" i="1" dirty="0">
                <a:latin typeface="Arial"/>
                <a:cs typeface="Arial"/>
              </a:rPr>
              <a:t>o:  Horário: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2711" y="190500"/>
            <a:ext cx="2466340" cy="33772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it-IT" sz="1400" dirty="0">
                <a:solidFill>
                  <a:schemeClr val="bg1"/>
                </a:solidFill>
              </a:rPr>
              <a:t>FLORIPA ECO FASHION –</a:t>
            </a:r>
          </a:p>
          <a:p>
            <a:pPr marL="41910">
              <a:lnSpc>
                <a:spcPts val="1335"/>
              </a:lnSpc>
            </a:pPr>
            <a:r>
              <a:rPr lang="it-IT" sz="1400" dirty="0">
                <a:solidFill>
                  <a:schemeClr val="bg1"/>
                </a:solidFill>
              </a:rPr>
              <a:t> PRIMEIRO ATO.</a:t>
            </a:r>
            <a:endParaRPr lang="pt-BR" sz="1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538728" y="199644"/>
            <a:ext cx="3667124" cy="504433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400" dirty="0">
                <a:solidFill>
                  <a:schemeClr val="bg1"/>
                </a:solidFill>
              </a:rPr>
              <a:t>EXPOSIÇÃO " DESLOCAMENTOS – </a:t>
            </a:r>
          </a:p>
          <a:p>
            <a:pPr marL="41910">
              <a:lnSpc>
                <a:spcPts val="1335"/>
              </a:lnSpc>
            </a:pPr>
            <a:r>
              <a:rPr lang="pt-BR" sz="1400" dirty="0">
                <a:solidFill>
                  <a:schemeClr val="bg1"/>
                </a:solidFill>
              </a:rPr>
              <a:t>RASTROS E RESTOS NA ARTE DE ANDREA V ZANELLA"</a:t>
            </a:r>
            <a:endParaRPr lang="pt-BR" sz="1300" b="1" spc="-1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868039" y="6278372"/>
            <a:ext cx="416559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9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quê:</a:t>
            </a:r>
            <a:endParaRPr sz="1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914511" y="6288880"/>
            <a:ext cx="2629345" cy="814967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050" dirty="0"/>
              <a:t>Exposição " Deslocamentos – </a:t>
            </a:r>
          </a:p>
          <a:p>
            <a:pPr marL="41910">
              <a:lnSpc>
                <a:spcPts val="1335"/>
              </a:lnSpc>
            </a:pPr>
            <a:r>
              <a:rPr lang="pt-BR" sz="1050" dirty="0"/>
              <a:t>Rastros E Restos Na Arte De Andrea V Zanella</a:t>
            </a:r>
            <a:r>
              <a:rPr lang="pt-BR" sz="1050" dirty="0">
                <a:solidFill>
                  <a:schemeClr val="bg1"/>
                </a:solidFill>
              </a:rPr>
              <a:t>"</a:t>
            </a:r>
            <a:endParaRPr sz="1050" dirty="0">
              <a:latin typeface="Arial MT"/>
              <a:cs typeface="Arial MT"/>
            </a:endParaRPr>
          </a:p>
          <a:p>
            <a:pPr algn="just"/>
            <a:r>
              <a:rPr lang="pt-BR" sz="105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06</a:t>
            </a:r>
            <a:r>
              <a:rPr lang="pt-BR" sz="105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de </a:t>
            </a:r>
            <a:r>
              <a:rPr lang="pt-BR" sz="1050" dirty="0"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maio</a:t>
            </a:r>
            <a:r>
              <a:rPr lang="pt-BR" sz="1050" dirty="0">
                <a:effectLst/>
                <a:latin typeface="Arial" panose="020B0604020202020204" pitchFamily="34" charset="0"/>
                <a:ea typeface="MS Mincho" panose="02020609040205080304" pitchFamily="49" charset="-128"/>
                <a:cs typeface="Arial" panose="020B0604020202020204" pitchFamily="34" charset="0"/>
              </a:rPr>
              <a:t> de 2023</a:t>
            </a:r>
          </a:p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spc="-5" dirty="0">
                <a:latin typeface="Arial"/>
                <a:cs typeface="Arial"/>
              </a:rPr>
              <a:t>seg. a sex. de 13h às 19h, sábados  de 10h às 16h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3868039" y="6574028"/>
            <a:ext cx="537210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spc="-15" dirty="0">
                <a:latin typeface="Arial"/>
                <a:cs typeface="Arial"/>
              </a:rPr>
              <a:t>Q</a:t>
            </a:r>
            <a:r>
              <a:rPr sz="1050" i="1" spc="-5" dirty="0">
                <a:latin typeface="Arial"/>
                <a:cs typeface="Arial"/>
              </a:rPr>
              <a:t>uan</a:t>
            </a:r>
            <a:r>
              <a:rPr sz="1050" i="1" spc="-15" dirty="0">
                <a:latin typeface="Arial"/>
                <a:cs typeface="Arial"/>
              </a:rPr>
              <a:t>d</a:t>
            </a:r>
            <a:r>
              <a:rPr sz="1050" i="1" dirty="0">
                <a:latin typeface="Arial"/>
                <a:cs typeface="Arial"/>
              </a:rPr>
              <a:t>o:</a:t>
            </a:r>
            <a:endParaRPr sz="10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i="1" dirty="0">
                <a:latin typeface="Arial"/>
                <a:cs typeface="Arial"/>
              </a:rPr>
              <a:t>Horário:</a:t>
            </a:r>
            <a:endParaRPr sz="1050" dirty="0">
              <a:latin typeface="Arial"/>
              <a:cs typeface="Arial"/>
            </a:endParaRPr>
          </a:p>
        </p:txBody>
      </p:sp>
      <p:pic>
        <p:nvPicPr>
          <p:cNvPr id="12" name="Imagem 11" descr="Texto&#10;&#10;Descrição gerada automaticamente">
            <a:extLst>
              <a:ext uri="{FF2B5EF4-FFF2-40B4-BE49-F238E27FC236}">
                <a16:creationId xmlns:a16="http://schemas.microsoft.com/office/drawing/2014/main" id="{44673758-5505-E82E-FE72-F518501D32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8728" y="762600"/>
            <a:ext cx="3667125" cy="1990725"/>
          </a:xfrm>
          <a:prstGeom prst="rect">
            <a:avLst/>
          </a:prstGeom>
        </p:spPr>
      </p:pic>
      <p:sp>
        <p:nvSpPr>
          <p:cNvPr id="16" name="object 2">
            <a:extLst>
              <a:ext uri="{FF2B5EF4-FFF2-40B4-BE49-F238E27FC236}">
                <a16:creationId xmlns:a16="http://schemas.microsoft.com/office/drawing/2014/main" id="{E8874A8F-667B-35B0-EF79-E75CCEF292C5}"/>
              </a:ext>
            </a:extLst>
          </p:cNvPr>
          <p:cNvSpPr txBox="1"/>
          <p:nvPr/>
        </p:nvSpPr>
        <p:spPr>
          <a:xfrm>
            <a:off x="3624405" y="2795044"/>
            <a:ext cx="3581447" cy="2944524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A exposição compõe-se de cerca de 80 obras que somam desenhos sobre diversos suportes – tecido, papel, madeira, acrílico – e pintura sobre tela. Os deslocamentos remetem tanto às pinturas figurativas, uma série de imagens de escadas por onde a artista passou, como também se referem aos deslocamentos entre materiais e linguagens. Registros fotográficos de um olhar sensível sobre a cidade - restos urbanos - são os elementos desencadeadores de harmonias cromáticas expandidas na pintura, em painéis de combinações múltiplas e intercambiáveis. O deslocamento na cidade – tema que foi, por muito tempo, fundamental para a produção acadêmica de Andrea V Zanella em mais de trinta anos de estudo e docência na Psicologia Social - é vestígio incorporado à sua poética. A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flânerie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transita agora por entre traços e rastros seguidos pela mão da artista sobre papéis delicados, tecidos sutis, acrílicos transparentes, cascas de madeira.</a:t>
            </a: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6F2E8B36-F5E0-B880-BA45-28F1CAFADF60}"/>
              </a:ext>
            </a:extLst>
          </p:cNvPr>
          <p:cNvSpPr txBox="1"/>
          <p:nvPr/>
        </p:nvSpPr>
        <p:spPr>
          <a:xfrm>
            <a:off x="7573854" y="190499"/>
            <a:ext cx="2466340" cy="337721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400" dirty="0">
                <a:solidFill>
                  <a:schemeClr val="bg1"/>
                </a:solidFill>
              </a:rPr>
              <a:t>OFICINA DE DESENHO COM</a:t>
            </a:r>
          </a:p>
          <a:p>
            <a:pPr marL="41910">
              <a:lnSpc>
                <a:spcPts val="1335"/>
              </a:lnSpc>
            </a:pPr>
            <a:r>
              <a:rPr lang="pt-BR" sz="1400" dirty="0">
                <a:solidFill>
                  <a:schemeClr val="bg1"/>
                </a:solidFill>
              </a:rPr>
              <a:t> PATI DI LORETO</a:t>
            </a:r>
            <a:endParaRPr lang="pt-BR" sz="13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pic>
        <p:nvPicPr>
          <p:cNvPr id="21" name="Imagem 20" descr="Texto&#10;&#10;Descrição gerada automaticamente">
            <a:extLst>
              <a:ext uri="{FF2B5EF4-FFF2-40B4-BE49-F238E27FC236}">
                <a16:creationId xmlns:a16="http://schemas.microsoft.com/office/drawing/2014/main" id="{1A0C00A2-5D92-A31D-C6A9-CA98FEA40A4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418" y="653898"/>
            <a:ext cx="2571750" cy="2562225"/>
          </a:xfrm>
          <a:prstGeom prst="rect">
            <a:avLst/>
          </a:prstGeom>
        </p:spPr>
      </p:pic>
      <p:sp>
        <p:nvSpPr>
          <p:cNvPr id="22" name="object 2">
            <a:extLst>
              <a:ext uri="{FF2B5EF4-FFF2-40B4-BE49-F238E27FC236}">
                <a16:creationId xmlns:a16="http://schemas.microsoft.com/office/drawing/2014/main" id="{A4231F15-0B69-DBF0-37B5-C3DD08D592C8}"/>
              </a:ext>
            </a:extLst>
          </p:cNvPr>
          <p:cNvSpPr txBox="1"/>
          <p:nvPr/>
        </p:nvSpPr>
        <p:spPr>
          <a:xfrm>
            <a:off x="7543418" y="3290539"/>
            <a:ext cx="2600654" cy="1832809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Breve conversa sobre o que é arte. A grande espiritualidade produzida por uma Alfabeto da linguagem visual: linha/plano/volume/luz/cor/imagem. John Berger: O sentido da vista. Modos de Ver. Exercícios: de linha, o traço. Linha como entidade autónoma, combinação de modulações da linha, vibração da linha, sensibilidade da linha. </a:t>
            </a:r>
          </a:p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Além dos 10 módulos de aulas de pintura e desenho.</a:t>
            </a:r>
          </a:p>
        </p:txBody>
      </p:sp>
      <p:sp>
        <p:nvSpPr>
          <p:cNvPr id="25" name="object 8">
            <a:extLst>
              <a:ext uri="{FF2B5EF4-FFF2-40B4-BE49-F238E27FC236}">
                <a16:creationId xmlns:a16="http://schemas.microsoft.com/office/drawing/2014/main" id="{BDB56C67-FCB3-1E50-AE43-6B6BCDB9770D}"/>
              </a:ext>
            </a:extLst>
          </p:cNvPr>
          <p:cNvSpPr txBox="1"/>
          <p:nvPr/>
        </p:nvSpPr>
        <p:spPr>
          <a:xfrm>
            <a:off x="7839758" y="6278372"/>
            <a:ext cx="426720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7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quê: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6" name="object 15">
            <a:extLst>
              <a:ext uri="{FF2B5EF4-FFF2-40B4-BE49-F238E27FC236}">
                <a16:creationId xmlns:a16="http://schemas.microsoft.com/office/drawing/2014/main" id="{3800E71C-E4DB-F61B-4678-ADD1EEC85740}"/>
              </a:ext>
            </a:extLst>
          </p:cNvPr>
          <p:cNvSpPr txBox="1"/>
          <p:nvPr/>
        </p:nvSpPr>
        <p:spPr>
          <a:xfrm>
            <a:off x="7839758" y="6573798"/>
            <a:ext cx="537210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spc="-15" dirty="0">
                <a:latin typeface="Arial"/>
                <a:cs typeface="Arial"/>
              </a:rPr>
              <a:t>Q</a:t>
            </a:r>
            <a:r>
              <a:rPr sz="1050" i="1" spc="-5" dirty="0">
                <a:latin typeface="Arial"/>
                <a:cs typeface="Arial"/>
              </a:rPr>
              <a:t>uan</a:t>
            </a:r>
            <a:r>
              <a:rPr sz="1050" i="1" spc="-15" dirty="0">
                <a:latin typeface="Arial"/>
                <a:cs typeface="Arial"/>
              </a:rPr>
              <a:t>d</a:t>
            </a:r>
            <a:r>
              <a:rPr sz="1050" i="1" dirty="0">
                <a:latin typeface="Arial"/>
                <a:cs typeface="Arial"/>
              </a:rPr>
              <a:t>o:</a:t>
            </a:r>
            <a:endParaRPr sz="1050" dirty="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050" i="1" dirty="0">
                <a:latin typeface="Arial"/>
                <a:cs typeface="Arial"/>
              </a:rPr>
              <a:t>Horário: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28" name="object 4">
            <a:extLst>
              <a:ext uri="{FF2B5EF4-FFF2-40B4-BE49-F238E27FC236}">
                <a16:creationId xmlns:a16="http://schemas.microsoft.com/office/drawing/2014/main" id="{5CCC4375-C4CC-7D06-5D3C-C65365FC3AAB}"/>
              </a:ext>
            </a:extLst>
          </p:cNvPr>
          <p:cNvSpPr txBox="1"/>
          <p:nvPr/>
        </p:nvSpPr>
        <p:spPr>
          <a:xfrm>
            <a:off x="8526034" y="6209370"/>
            <a:ext cx="2108835" cy="97398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050" dirty="0"/>
              <a:t>Oficina De Desenho Com</a:t>
            </a:r>
          </a:p>
          <a:p>
            <a:pPr marL="41910">
              <a:lnSpc>
                <a:spcPts val="1335"/>
              </a:lnSpc>
            </a:pPr>
            <a:r>
              <a:rPr lang="pt-BR" sz="1050" dirty="0"/>
              <a:t> Pati Di Loreto</a:t>
            </a:r>
            <a:endParaRPr lang="pt-BR" sz="1050" dirty="0">
              <a:latin typeface="Arial"/>
              <a:cs typeface="Arial"/>
            </a:endParaRPr>
          </a:p>
          <a:p>
            <a:pPr marL="12700">
              <a:lnSpc>
                <a:spcPts val="1075"/>
              </a:lnSpc>
            </a:pPr>
            <a:r>
              <a:rPr lang="pt-BR" sz="1050" dirty="0">
                <a:latin typeface="Arial MT"/>
                <a:cs typeface="Arial MT"/>
              </a:rPr>
              <a:t>03 de maio de 2023</a:t>
            </a:r>
            <a:endParaRPr sz="1050" dirty="0">
              <a:latin typeface="Arial MT"/>
              <a:cs typeface="Arial MT"/>
            </a:endParaRPr>
          </a:p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spc="-5" dirty="0">
                <a:latin typeface="Arial"/>
                <a:cs typeface="Arial"/>
              </a:rPr>
              <a:t>seg. a sex. de 13h às 19h, sábados  de 10h às 16h</a:t>
            </a:r>
          </a:p>
          <a:p>
            <a:pPr marL="12700" marR="409575">
              <a:lnSpc>
                <a:spcPts val="1200"/>
              </a:lnSpc>
              <a:spcBef>
                <a:spcPts val="220"/>
              </a:spcBef>
            </a:pPr>
            <a:endParaRPr lang="pt-BR" sz="1050" dirty="0">
              <a:latin typeface="Arial MT"/>
              <a:cs typeface="Arial MT"/>
            </a:endParaRPr>
          </a:p>
        </p:txBody>
      </p:sp>
      <p:pic>
        <p:nvPicPr>
          <p:cNvPr id="18" name="Imagem 17" descr="Texto&#10;&#10;Descrição gerada automaticamente com confiança média">
            <a:extLst>
              <a:ext uri="{FF2B5EF4-FFF2-40B4-BE49-F238E27FC236}">
                <a16:creationId xmlns:a16="http://schemas.microsoft.com/office/drawing/2014/main" id="{2A06C3AA-B8FB-C5B7-7FDB-7328B760C9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11" y="654348"/>
            <a:ext cx="2466340" cy="250693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24611" y="222504"/>
            <a:ext cx="2275840" cy="1905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AGENDAMENTO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VISITAS</a:t>
            </a:r>
            <a:endParaRPr sz="1300" dirty="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3047" y="3561969"/>
            <a:ext cx="2636520" cy="5746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065" marR="5080" algn="ctr">
              <a:lnSpc>
                <a:spcPct val="96000"/>
              </a:lnSpc>
              <a:spcBef>
                <a:spcPts val="155"/>
              </a:spcBef>
            </a:pPr>
            <a:r>
              <a:rPr sz="1300" spc="-15" dirty="0">
                <a:latin typeface="Arial MT"/>
                <a:cs typeface="Arial MT"/>
              </a:rPr>
              <a:t>Para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v</a:t>
            </a:r>
            <a:r>
              <a:rPr sz="1200" b="1" spc="-5" dirty="0">
                <a:latin typeface="Arial"/>
                <a:cs typeface="Arial"/>
              </a:rPr>
              <a:t>isitas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mediadas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ou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visitas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em </a:t>
            </a:r>
            <a:r>
              <a:rPr sz="1200" b="1" spc="-3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grupo </a:t>
            </a:r>
            <a:r>
              <a:rPr sz="1200" spc="-5" dirty="0">
                <a:latin typeface="Arial MT"/>
                <a:cs typeface="Arial MT"/>
              </a:rPr>
              <a:t>você deve </a:t>
            </a:r>
            <a:r>
              <a:rPr sz="1200" spc="-10" dirty="0">
                <a:latin typeface="Arial MT"/>
                <a:cs typeface="Arial MT"/>
              </a:rPr>
              <a:t>agendar </a:t>
            </a:r>
            <a:r>
              <a:rPr sz="1200" spc="-5" dirty="0">
                <a:latin typeface="Arial MT"/>
                <a:cs typeface="Arial MT"/>
              </a:rPr>
              <a:t>através </a:t>
            </a:r>
            <a:r>
              <a:rPr sz="1200" dirty="0">
                <a:latin typeface="Arial MT"/>
                <a:cs typeface="Arial MT"/>
              </a:rPr>
              <a:t>dos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seguintes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contatos: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42087" y="4286199"/>
            <a:ext cx="270129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algn="ctr">
              <a:lnSpc>
                <a:spcPts val="1425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ts val="1425"/>
              </a:lnSpc>
            </a:pPr>
            <a:r>
              <a:rPr sz="1200" spc="-5" dirty="0">
                <a:latin typeface="Arial MT"/>
                <a:cs typeface="Arial MT"/>
              </a:rPr>
              <a:t>telefones: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36648110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36648113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72940" y="803148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65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MUSEU: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54551" y="1069340"/>
            <a:ext cx="2235200" cy="176466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Rua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Saldanha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Marinho,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800"/>
              </a:lnSpc>
              <a:spcBef>
                <a:spcPts val="384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5" dirty="0">
                <a:latin typeface="Arial"/>
                <a:cs typeface="Arial"/>
              </a:rPr>
              <a:t>n</a:t>
            </a:r>
            <a:r>
              <a:rPr sz="1200" i="1" dirty="0">
                <a:latin typeface="Arial"/>
                <a:cs typeface="Arial"/>
              </a:rPr>
              <a:t>tr</a:t>
            </a:r>
            <a:r>
              <a:rPr sz="1200" i="1" spc="-10" dirty="0">
                <a:latin typeface="Arial"/>
                <a:cs typeface="Arial"/>
              </a:rPr>
              <a:t>a</a:t>
            </a:r>
            <a:r>
              <a:rPr sz="1200" i="1" spc="-15" dirty="0">
                <a:latin typeface="Arial"/>
                <a:cs typeface="Arial"/>
              </a:rPr>
              <a:t>d</a:t>
            </a:r>
            <a:r>
              <a:rPr sz="1200" i="1" spc="-5" dirty="0">
                <a:latin typeface="Arial"/>
                <a:cs typeface="Arial"/>
              </a:rPr>
              <a:t>a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Grat</a:t>
            </a:r>
            <a:r>
              <a:rPr sz="1200" i="1" spc="5" dirty="0">
                <a:latin typeface="Arial"/>
                <a:cs typeface="Arial"/>
              </a:rPr>
              <a:t>u</a:t>
            </a:r>
            <a:r>
              <a:rPr sz="1200" i="1" spc="-20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651247" y="3628644"/>
            <a:ext cx="1187450" cy="20574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7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79926" y="3886144"/>
            <a:ext cx="2586990" cy="861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3664-8110</a:t>
            </a:r>
            <a:r>
              <a:rPr sz="1800" spc="-104" baseline="2314" dirty="0">
                <a:latin typeface="Arial MT"/>
                <a:cs typeface="Arial MT"/>
              </a:rPr>
              <a:t> ·</a:t>
            </a:r>
            <a:r>
              <a:rPr sz="1800" spc="67" baseline="2314" dirty="0">
                <a:latin typeface="Arial MT"/>
                <a:cs typeface="Arial MT"/>
              </a:rPr>
              <a:t> </a:t>
            </a:r>
            <a:r>
              <a:rPr sz="1800" spc="-7" baseline="2314" dirty="0">
                <a:latin typeface="Arial MT"/>
                <a:cs typeface="Arial MT"/>
              </a:rPr>
              <a:t>(48)</a:t>
            </a:r>
            <a:r>
              <a:rPr sz="1800" spc="-82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2700" marR="5080" indent="-2540" algn="ctr">
              <a:lnSpc>
                <a:spcPts val="1580"/>
              </a:lnSpc>
              <a:spcBef>
                <a:spcPts val="7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www.udesc.br/museudaescola </a:t>
            </a:r>
            <a:r>
              <a:rPr sz="1200" spc="-5" dirty="0">
                <a:latin typeface="Arial MT"/>
                <a:cs typeface="Arial MT"/>
              </a:rPr>
              <a:t> facebook: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24611" y="729996"/>
            <a:ext cx="2776728" cy="246888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5562600"/>
            <a:ext cx="1950719" cy="790956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D224D7C0-A5D3-6132-BDA8-81BC8A8BB14A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JUNHO/2023</a:t>
            </a:r>
            <a:endParaRPr lang="pt-BR"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78957584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1539240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70"/>
              </a:lnSpc>
            </a:pPr>
            <a:r>
              <a:rPr lang="pt-BR" sz="1400" spc="-8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SEU: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4551" y="1792690"/>
            <a:ext cx="2235200" cy="1786889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dirty="0">
                <a:latin typeface="Arial MT"/>
                <a:cs typeface="Arial MT"/>
              </a:rPr>
              <a:t>ua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Sal</a:t>
            </a:r>
            <a:r>
              <a:rPr sz="1200" spc="-10" dirty="0">
                <a:latin typeface="Arial MT"/>
                <a:cs typeface="Arial MT"/>
              </a:rPr>
              <a:t>danh</a:t>
            </a:r>
            <a:r>
              <a:rPr sz="1200" dirty="0">
                <a:latin typeface="Arial MT"/>
                <a:cs typeface="Arial MT"/>
              </a:rPr>
              <a:t>a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</a:t>
            </a:r>
            <a:r>
              <a:rPr sz="1200" dirty="0">
                <a:latin typeface="Arial MT"/>
                <a:cs typeface="Arial MT"/>
              </a:rPr>
              <a:t>ar</a:t>
            </a:r>
            <a:r>
              <a:rPr sz="1200" spc="-5" dirty="0">
                <a:latin typeface="Arial MT"/>
                <a:cs typeface="Arial MT"/>
              </a:rPr>
              <a:t>i</a:t>
            </a:r>
            <a:r>
              <a:rPr sz="1200" spc="-10" dirty="0">
                <a:latin typeface="Arial MT"/>
                <a:cs typeface="Arial MT"/>
              </a:rPr>
              <a:t>nho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marL="1905" algn="ctr">
              <a:lnSpc>
                <a:spcPct val="100000"/>
              </a:lnSpc>
              <a:spcBef>
                <a:spcPts val="209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000"/>
              </a:lnSpc>
              <a:spcBef>
                <a:spcPts val="375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Entr</a:t>
            </a:r>
            <a:r>
              <a:rPr sz="1200" i="1" spc="-15" dirty="0">
                <a:latin typeface="Arial"/>
                <a:cs typeface="Arial"/>
              </a:rPr>
              <a:t>a</a:t>
            </a:r>
            <a:r>
              <a:rPr sz="1200" i="1" spc="-10" dirty="0">
                <a:latin typeface="Arial"/>
                <a:cs typeface="Arial"/>
              </a:rPr>
              <a:t>d</a:t>
            </a:r>
            <a:r>
              <a:rPr sz="1200" i="1" dirty="0">
                <a:latin typeface="Arial"/>
                <a:cs typeface="Arial"/>
              </a:rPr>
              <a:t>a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</a:t>
            </a:r>
            <a:r>
              <a:rPr sz="1200" i="1" spc="-5" dirty="0">
                <a:latin typeface="Arial"/>
                <a:cs typeface="Arial"/>
              </a:rPr>
              <a:t>r</a:t>
            </a:r>
            <a:r>
              <a:rPr sz="1200" i="1" dirty="0">
                <a:latin typeface="Arial"/>
                <a:cs typeface="Arial"/>
              </a:rPr>
              <a:t>atu</a:t>
            </a:r>
            <a:r>
              <a:rPr sz="1200" i="1" spc="-15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2771" y="4366260"/>
            <a:ext cx="1187450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6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1450" y="4621547"/>
            <a:ext cx="2586990" cy="868044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R="77470" algn="ctr">
              <a:lnSpc>
                <a:spcPct val="100000"/>
              </a:lnSpc>
              <a:spcBef>
                <a:spcPts val="265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44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3664-8110</a:t>
            </a:r>
            <a:r>
              <a:rPr sz="1800" spc="-89" baseline="2314" dirty="0">
                <a:latin typeface="Arial MT"/>
                <a:cs typeface="Arial MT"/>
              </a:rPr>
              <a:t> </a:t>
            </a:r>
            <a:r>
              <a:rPr sz="1800" spc="-104" baseline="2314" dirty="0">
                <a:latin typeface="Arial MT"/>
                <a:cs typeface="Arial MT"/>
              </a:rPr>
              <a:t>·</a:t>
            </a:r>
            <a:r>
              <a:rPr sz="1800" spc="89" baseline="2314" dirty="0">
                <a:latin typeface="Arial MT"/>
                <a:cs typeface="Arial MT"/>
              </a:rPr>
              <a:t> </a:t>
            </a:r>
            <a:r>
              <a:rPr sz="1800" baseline="2314" dirty="0">
                <a:latin typeface="Arial MT"/>
                <a:cs typeface="Arial MT"/>
              </a:rPr>
              <a:t>(48)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11760" marR="106045" indent="-3810" algn="ctr">
              <a:lnSpc>
                <a:spcPts val="1600"/>
              </a:lnSpc>
              <a:spcBef>
                <a:spcPts val="6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museudaescola@udesc.br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ww</a:t>
            </a:r>
            <a:r>
              <a:rPr sz="1200" u="sng" spc="-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sc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b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r/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m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eu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co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l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</a:t>
            </a:r>
            <a:endParaRPr sz="120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200" spc="-5" dirty="0">
                <a:latin typeface="Arial MT"/>
                <a:cs typeface="Arial MT"/>
              </a:rPr>
              <a:t>facebook: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6298692"/>
            <a:ext cx="1950719" cy="792480"/>
          </a:xfrm>
          <a:prstGeom prst="rect">
            <a:avLst/>
          </a:prstGeom>
        </p:spPr>
      </p:pic>
      <p:pic>
        <p:nvPicPr>
          <p:cNvPr id="8" name="object 12">
            <a:extLst>
              <a:ext uri="{FF2B5EF4-FFF2-40B4-BE49-F238E27FC236}">
                <a16:creationId xmlns:a16="http://schemas.microsoft.com/office/drawing/2014/main" id="{A7EBEA85-076C-BF60-0E7D-ADFF49D4D0A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6" name="object 7">
            <a:extLst>
              <a:ext uri="{FF2B5EF4-FFF2-40B4-BE49-F238E27FC236}">
                <a16:creationId xmlns:a16="http://schemas.microsoft.com/office/drawing/2014/main" id="{1ACD7864-C728-4D3E-FDA3-876D5DCE265B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JULHO/2023</a:t>
            </a:r>
            <a:endParaRPr lang="pt-BR"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426534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 txBox="1"/>
          <p:nvPr/>
        </p:nvSpPr>
        <p:spPr>
          <a:xfrm>
            <a:off x="4472940" y="803148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65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MUSEU: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154551" y="1069340"/>
            <a:ext cx="2235200" cy="176466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Rua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Saldanha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Marinho,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800"/>
              </a:lnSpc>
              <a:spcBef>
                <a:spcPts val="384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5" dirty="0">
                <a:latin typeface="Arial"/>
                <a:cs typeface="Arial"/>
              </a:rPr>
              <a:t>n</a:t>
            </a:r>
            <a:r>
              <a:rPr sz="1200" i="1" dirty="0">
                <a:latin typeface="Arial"/>
                <a:cs typeface="Arial"/>
              </a:rPr>
              <a:t>tr</a:t>
            </a:r>
            <a:r>
              <a:rPr sz="1200" i="1" spc="-10" dirty="0">
                <a:latin typeface="Arial"/>
                <a:cs typeface="Arial"/>
              </a:rPr>
              <a:t>a</a:t>
            </a:r>
            <a:r>
              <a:rPr sz="1200" i="1" spc="-15" dirty="0">
                <a:latin typeface="Arial"/>
                <a:cs typeface="Arial"/>
              </a:rPr>
              <a:t>d</a:t>
            </a:r>
            <a:r>
              <a:rPr sz="1200" i="1" spc="-5" dirty="0">
                <a:latin typeface="Arial"/>
                <a:cs typeface="Arial"/>
              </a:rPr>
              <a:t>a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Grat</a:t>
            </a:r>
            <a:r>
              <a:rPr sz="1200" i="1" spc="5" dirty="0">
                <a:latin typeface="Arial"/>
                <a:cs typeface="Arial"/>
              </a:rPr>
              <a:t>u</a:t>
            </a:r>
            <a:r>
              <a:rPr sz="1200" i="1" spc="-20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651247" y="3628644"/>
            <a:ext cx="1187450" cy="20574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7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79926" y="3886144"/>
            <a:ext cx="2586990" cy="861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3664-8110</a:t>
            </a:r>
            <a:r>
              <a:rPr sz="1800" spc="-104" baseline="2314" dirty="0">
                <a:latin typeface="Arial MT"/>
                <a:cs typeface="Arial MT"/>
              </a:rPr>
              <a:t> ·</a:t>
            </a:r>
            <a:r>
              <a:rPr sz="1800" spc="67" baseline="2314" dirty="0">
                <a:latin typeface="Arial MT"/>
                <a:cs typeface="Arial MT"/>
              </a:rPr>
              <a:t> </a:t>
            </a:r>
            <a:r>
              <a:rPr sz="1800" spc="-7" baseline="2314" dirty="0">
                <a:latin typeface="Arial MT"/>
                <a:cs typeface="Arial MT"/>
              </a:rPr>
              <a:t>(48)</a:t>
            </a:r>
            <a:r>
              <a:rPr sz="1800" spc="-82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3664-8113</a:t>
            </a:r>
            <a:endParaRPr sz="1800" baseline="2314">
              <a:latin typeface="Arial MT"/>
              <a:cs typeface="Arial MT"/>
            </a:endParaRPr>
          </a:p>
          <a:p>
            <a:pPr marL="12700" marR="5080" indent="-2540" algn="ctr">
              <a:lnSpc>
                <a:spcPts val="1580"/>
              </a:lnSpc>
              <a:spcBef>
                <a:spcPts val="7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www.udesc.br/museudaescola </a:t>
            </a:r>
            <a:r>
              <a:rPr sz="1200" spc="-5" dirty="0">
                <a:latin typeface="Arial MT"/>
                <a:cs typeface="Arial MT"/>
              </a:rPr>
              <a:t> facebook: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>
              <a:latin typeface="Arial MT"/>
              <a:cs typeface="Arial MT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7499095" y="3771684"/>
            <a:ext cx="2688590" cy="699135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57150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</a:p>
          <a:p>
            <a:pPr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JUNHO</a:t>
            </a:r>
            <a:r>
              <a:rPr sz="2800" spc="-5" dirty="0">
                <a:latin typeface="Arial MT"/>
                <a:cs typeface="Arial MT"/>
              </a:rPr>
              <a:t>/202</a:t>
            </a:r>
            <a:r>
              <a:rPr lang="pt-BR" sz="2800" spc="-5" dirty="0">
                <a:latin typeface="Arial MT"/>
                <a:cs typeface="Arial MT"/>
              </a:rPr>
              <a:t>2</a:t>
            </a:r>
            <a:endParaRPr sz="2800" dirty="0">
              <a:latin typeface="Arial MT"/>
              <a:cs typeface="Arial MT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3108" y="5562600"/>
            <a:ext cx="1950719" cy="790956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132460" y="2718424"/>
            <a:ext cx="3688588" cy="3574697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algn="just"/>
            <a:r>
              <a:rPr lang="pt-BR" sz="1100" spc="-5" dirty="0">
                <a:latin typeface="Arial MT"/>
              </a:rPr>
              <a:t>O MESC tem a honra de convidar todos para a abertura e visita da Exposição "Gravuras da Índia" no dia 04 de Julho. A exposição consta de gravuras dos artistas professores do centro de Artes Gráficas da Universidade </a:t>
            </a:r>
            <a:r>
              <a:rPr lang="pt-BR" sz="1100" spc="-5" dirty="0" err="1">
                <a:latin typeface="Arial MT"/>
              </a:rPr>
              <a:t>Kala</a:t>
            </a:r>
            <a:r>
              <a:rPr lang="pt-BR" sz="1100" spc="-5" dirty="0">
                <a:latin typeface="Arial MT"/>
              </a:rPr>
              <a:t> </a:t>
            </a:r>
            <a:r>
              <a:rPr lang="pt-BR" sz="1100" spc="-5" dirty="0" err="1">
                <a:latin typeface="Arial MT"/>
              </a:rPr>
              <a:t>Bhavana</a:t>
            </a:r>
            <a:r>
              <a:rPr lang="pt-BR" sz="1100" spc="-5" dirty="0">
                <a:latin typeface="Arial MT"/>
              </a:rPr>
              <a:t> de </a:t>
            </a:r>
            <a:r>
              <a:rPr lang="pt-BR" sz="1100" spc="-5" dirty="0" err="1">
                <a:latin typeface="Arial MT"/>
              </a:rPr>
              <a:t>Santiniketan</a:t>
            </a:r>
            <a:r>
              <a:rPr lang="pt-BR" sz="1100" spc="-5" dirty="0">
                <a:latin typeface="Arial MT"/>
              </a:rPr>
              <a:t> .As gravuras abrangem diferentes técnicas entre as quais litografias, gravura em metal, xilogravura, serigrafia, </a:t>
            </a:r>
            <a:r>
              <a:rPr lang="pt-BR" sz="1100" spc="-5" dirty="0" err="1">
                <a:latin typeface="Arial MT"/>
              </a:rPr>
              <a:t>cyanotipia</a:t>
            </a:r>
            <a:r>
              <a:rPr lang="pt-BR" sz="1100" spc="-5" dirty="0">
                <a:latin typeface="Arial MT"/>
              </a:rPr>
              <a:t> e outras técnicas de fotogravura.</a:t>
            </a:r>
            <a:br>
              <a:rPr lang="pt-BR" sz="1100" spc="-5" dirty="0">
                <a:latin typeface="Arial MT"/>
              </a:rPr>
            </a:br>
            <a:r>
              <a:rPr lang="pt-BR" sz="1100" spc="-5" dirty="0">
                <a:latin typeface="Arial MT"/>
              </a:rPr>
              <a:t>Apresentam em seus trabalhos desenhos extremamente elaborados, gravuras com muitas impressões a cores ,universos criativos da mais alta qualidade, cheios de invenção nos ensinando e enchendo nossos olhos e alma. Suas gravuras nos inquietam, nos fazem pensar e abrem novos horizontes num fazer precioso de quem está profundamente envolvido com seu meio expressivo. Imagens que nos contam histórias, cheias de cor, passagens de tom, sobreposições, movimento e invenção no campo compositivo, delicadeza na fatura e imagens intrigantes cheias de mistério e memória nas fotogravuras. Nos trazem para perto de seu mundo e cultura através desse fazer criativo nos ensinando a ver e sentir uma pluralidade de possibilidades do fazer e sentir artístico.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292833" y="6369036"/>
            <a:ext cx="4171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95" dirty="0">
                <a:latin typeface="Arial"/>
                <a:cs typeface="Arial"/>
              </a:rPr>
              <a:t> </a:t>
            </a:r>
            <a:r>
              <a:rPr sz="1050" i="1" dirty="0">
                <a:latin typeface="Arial"/>
                <a:cs typeface="Arial"/>
              </a:rPr>
              <a:t>quê:</a:t>
            </a:r>
            <a:endParaRPr sz="1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37876" y="6394160"/>
            <a:ext cx="2314575" cy="537968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5080">
              <a:lnSpc>
                <a:spcPts val="1200"/>
              </a:lnSpc>
              <a:spcBef>
                <a:spcPts val="195"/>
              </a:spcBef>
            </a:pPr>
            <a:r>
              <a:rPr lang="pt-BR" sz="1050" dirty="0">
                <a:latin typeface="Arial MT"/>
                <a:cs typeface="Arial MT"/>
              </a:rPr>
              <a:t>Exposição “Gravuras da Índia”</a:t>
            </a:r>
          </a:p>
          <a:p>
            <a:pPr marL="12700" marR="5080">
              <a:lnSpc>
                <a:spcPts val="1200"/>
              </a:lnSpc>
              <a:spcBef>
                <a:spcPts val="195"/>
              </a:spcBef>
            </a:pPr>
            <a:endParaRPr lang="pt-BR" sz="1050" dirty="0">
              <a:latin typeface="Arial MT"/>
              <a:cs typeface="Arial MT"/>
            </a:endParaRPr>
          </a:p>
          <a:p>
            <a:pPr marL="12700" marR="5080">
              <a:lnSpc>
                <a:spcPts val="1200"/>
              </a:lnSpc>
              <a:spcBef>
                <a:spcPts val="195"/>
              </a:spcBef>
            </a:pPr>
            <a:r>
              <a:rPr lang="pt-BR" sz="1050" spc="-5" dirty="0">
                <a:latin typeface="Arial MT"/>
              </a:rPr>
              <a:t>04 de julho de 2023 (Abertura)</a:t>
            </a:r>
            <a:endParaRPr sz="1050" dirty="0">
              <a:latin typeface="Arial MT"/>
              <a:cs typeface="Arial MT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63687" y="6737311"/>
            <a:ext cx="1786255" cy="1673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1160"/>
              </a:lnSpc>
              <a:spcBef>
                <a:spcPts val="105"/>
              </a:spcBef>
            </a:pPr>
            <a:r>
              <a:rPr sz="1050" i="1" spc="-5" dirty="0" err="1">
                <a:latin typeface="Arial"/>
                <a:cs typeface="Arial"/>
              </a:rPr>
              <a:t>Quando</a:t>
            </a:r>
            <a:r>
              <a:rPr sz="1050" i="1" spc="-5" dirty="0">
                <a:latin typeface="Arial"/>
                <a:cs typeface="Arial"/>
              </a:rPr>
              <a:t>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43432" y="7083958"/>
            <a:ext cx="2118258" cy="29559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41275">
              <a:lnSpc>
                <a:spcPts val="1100"/>
              </a:lnSpc>
              <a:spcBef>
                <a:spcPts val="100"/>
              </a:spcBef>
            </a:pPr>
            <a:r>
              <a:rPr lang="pt-BR" sz="1050" dirty="0">
                <a:solidFill>
                  <a:srgbClr val="1C1E1F"/>
                </a:solidFill>
                <a:latin typeface="Arial MT"/>
              </a:rPr>
              <a:t>seg. a sex. de 13h às 19h, sábados  </a:t>
            </a:r>
            <a:r>
              <a:rPr lang="pt-BR" sz="1050" dirty="0">
                <a:latin typeface="Arial MT"/>
                <a:cs typeface="Arial MT"/>
              </a:rPr>
              <a:t>de</a:t>
            </a:r>
            <a:r>
              <a:rPr lang="pt-BR" sz="1050" spc="-20" dirty="0">
                <a:latin typeface="Arial MT"/>
                <a:cs typeface="Arial MT"/>
              </a:rPr>
              <a:t> </a:t>
            </a:r>
            <a:r>
              <a:rPr lang="pt-BR" sz="1050" dirty="0">
                <a:latin typeface="Arial MT"/>
                <a:cs typeface="Arial MT"/>
              </a:rPr>
              <a:t>10h</a:t>
            </a:r>
            <a:r>
              <a:rPr lang="pt-BR" sz="1050" spc="-5" dirty="0">
                <a:latin typeface="Arial MT"/>
                <a:cs typeface="Arial MT"/>
              </a:rPr>
              <a:t> </a:t>
            </a:r>
            <a:r>
              <a:rPr lang="pt-BR" sz="1050" dirty="0">
                <a:latin typeface="Arial MT"/>
                <a:cs typeface="Arial MT"/>
              </a:rPr>
              <a:t>às</a:t>
            </a:r>
            <a:r>
              <a:rPr lang="pt-BR" sz="1050" spc="-35" dirty="0">
                <a:latin typeface="Arial MT"/>
                <a:cs typeface="Arial MT"/>
              </a:rPr>
              <a:t> </a:t>
            </a:r>
            <a:r>
              <a:rPr lang="pt-BR" sz="1050" dirty="0">
                <a:latin typeface="Arial MT"/>
                <a:cs typeface="Arial MT"/>
              </a:rPr>
              <a:t>16h</a:t>
            </a:r>
          </a:p>
        </p:txBody>
      </p:sp>
      <p:sp>
        <p:nvSpPr>
          <p:cNvPr id="15" name="object 15"/>
          <p:cNvSpPr txBox="1"/>
          <p:nvPr/>
        </p:nvSpPr>
        <p:spPr>
          <a:xfrm>
            <a:off x="293014" y="7097065"/>
            <a:ext cx="627736" cy="17504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pt-BR" sz="1050" i="1" dirty="0">
                <a:latin typeface="Arial"/>
                <a:cs typeface="Arial"/>
              </a:rPr>
              <a:t>Horário: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83463" y="190500"/>
            <a:ext cx="3112135" cy="215444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r>
              <a:rPr lang="pt-BR" sz="1400" spc="-30" dirty="0">
                <a:solidFill>
                  <a:srgbClr val="FFFFFF"/>
                </a:solidFill>
                <a:latin typeface="Arial MT"/>
              </a:rPr>
              <a:t>GRAVURAS DA ÍNDIA</a:t>
            </a:r>
          </a:p>
        </p:txBody>
      </p:sp>
      <p:pic>
        <p:nvPicPr>
          <p:cNvPr id="18" name="Imagem 17" descr="Texto&#10;&#10;Descrição gerada automaticamente">
            <a:extLst>
              <a:ext uri="{FF2B5EF4-FFF2-40B4-BE49-F238E27FC236}">
                <a16:creationId xmlns:a16="http://schemas.microsoft.com/office/drawing/2014/main" id="{22559240-8C2F-5442-5EAB-54812A79790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045" y="430736"/>
            <a:ext cx="2299195" cy="2260225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803148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65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MUSEU: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4551" y="1069340"/>
            <a:ext cx="2235200" cy="176466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Rua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Saldanha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Marinho,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800"/>
              </a:lnSpc>
              <a:spcBef>
                <a:spcPts val="384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5" dirty="0">
                <a:latin typeface="Arial"/>
                <a:cs typeface="Arial"/>
              </a:rPr>
              <a:t>n</a:t>
            </a:r>
            <a:r>
              <a:rPr sz="1200" i="1" dirty="0">
                <a:latin typeface="Arial"/>
                <a:cs typeface="Arial"/>
              </a:rPr>
              <a:t>tr</a:t>
            </a:r>
            <a:r>
              <a:rPr sz="1200" i="1" spc="-10" dirty="0">
                <a:latin typeface="Arial"/>
                <a:cs typeface="Arial"/>
              </a:rPr>
              <a:t>a</a:t>
            </a:r>
            <a:r>
              <a:rPr sz="1200" i="1" spc="-15" dirty="0">
                <a:latin typeface="Arial"/>
                <a:cs typeface="Arial"/>
              </a:rPr>
              <a:t>d</a:t>
            </a:r>
            <a:r>
              <a:rPr sz="1200" i="1" spc="-5" dirty="0">
                <a:latin typeface="Arial"/>
                <a:cs typeface="Arial"/>
              </a:rPr>
              <a:t>a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Grat</a:t>
            </a:r>
            <a:r>
              <a:rPr sz="1200" i="1" spc="5" dirty="0">
                <a:latin typeface="Arial"/>
                <a:cs typeface="Arial"/>
              </a:rPr>
              <a:t>u</a:t>
            </a:r>
            <a:r>
              <a:rPr sz="1200" i="1" spc="-20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1247" y="3628644"/>
            <a:ext cx="1187450" cy="20574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7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79926" y="3886144"/>
            <a:ext cx="2586990" cy="861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3664-8110</a:t>
            </a:r>
            <a:r>
              <a:rPr sz="1800" spc="-104" baseline="2314" dirty="0">
                <a:latin typeface="Arial MT"/>
                <a:cs typeface="Arial MT"/>
              </a:rPr>
              <a:t> ·</a:t>
            </a:r>
            <a:r>
              <a:rPr sz="1800" spc="67" baseline="2314" dirty="0">
                <a:latin typeface="Arial MT"/>
                <a:cs typeface="Arial MT"/>
              </a:rPr>
              <a:t> </a:t>
            </a:r>
            <a:r>
              <a:rPr sz="1800" spc="-7" baseline="2314" dirty="0">
                <a:latin typeface="Arial MT"/>
                <a:cs typeface="Arial MT"/>
              </a:rPr>
              <a:t>(48)</a:t>
            </a:r>
            <a:r>
              <a:rPr sz="1800" spc="-82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3664-8113</a:t>
            </a:r>
            <a:endParaRPr sz="1800" baseline="2314">
              <a:latin typeface="Arial MT"/>
              <a:cs typeface="Arial MT"/>
            </a:endParaRPr>
          </a:p>
          <a:p>
            <a:pPr marL="12700" marR="5080" indent="-2540" algn="ctr">
              <a:lnSpc>
                <a:spcPts val="1580"/>
              </a:lnSpc>
              <a:spcBef>
                <a:spcPts val="7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www.udesc.br/museudaescola </a:t>
            </a:r>
            <a:r>
              <a:rPr sz="1200" spc="-5" dirty="0">
                <a:latin typeface="Arial MT"/>
                <a:cs typeface="Arial MT"/>
              </a:rPr>
              <a:t> facebook: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3108" y="5562600"/>
            <a:ext cx="1950719" cy="79095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24611" y="222504"/>
            <a:ext cx="2275840" cy="1905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AGENDAMENTO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VISITAS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047" y="3561969"/>
            <a:ext cx="2636520" cy="5746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065" marR="5080" algn="ctr">
              <a:lnSpc>
                <a:spcPct val="96000"/>
              </a:lnSpc>
              <a:spcBef>
                <a:spcPts val="155"/>
              </a:spcBef>
            </a:pPr>
            <a:r>
              <a:rPr sz="1300" spc="-15" dirty="0">
                <a:latin typeface="Arial MT"/>
                <a:cs typeface="Arial MT"/>
              </a:rPr>
              <a:t>Para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v</a:t>
            </a:r>
            <a:r>
              <a:rPr sz="1200" b="1" spc="-5" dirty="0">
                <a:latin typeface="Arial"/>
                <a:cs typeface="Arial"/>
              </a:rPr>
              <a:t>isitas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mediadas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ou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visitas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em </a:t>
            </a:r>
            <a:r>
              <a:rPr sz="1200" b="1" spc="-3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grupo </a:t>
            </a:r>
            <a:r>
              <a:rPr sz="1200" spc="-5" dirty="0">
                <a:latin typeface="Arial MT"/>
                <a:cs typeface="Arial MT"/>
              </a:rPr>
              <a:t>você deve </a:t>
            </a:r>
            <a:r>
              <a:rPr sz="1200" spc="-10" dirty="0">
                <a:latin typeface="Arial MT"/>
                <a:cs typeface="Arial MT"/>
              </a:rPr>
              <a:t>agendar </a:t>
            </a:r>
            <a:r>
              <a:rPr sz="1200" spc="-5" dirty="0">
                <a:latin typeface="Arial MT"/>
                <a:cs typeface="Arial MT"/>
              </a:rPr>
              <a:t>através </a:t>
            </a:r>
            <a:r>
              <a:rPr sz="1200" dirty="0">
                <a:latin typeface="Arial MT"/>
                <a:cs typeface="Arial MT"/>
              </a:rPr>
              <a:t>dos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seguintes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contatos: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2087" y="4286199"/>
            <a:ext cx="270129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algn="ctr">
              <a:lnSpc>
                <a:spcPts val="1425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ts val="1425"/>
              </a:lnSpc>
            </a:pPr>
            <a:r>
              <a:rPr sz="1200" spc="-5" dirty="0">
                <a:latin typeface="Arial MT"/>
                <a:cs typeface="Arial MT"/>
              </a:rPr>
              <a:t>telefones: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36648110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36648113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4611" y="729996"/>
            <a:ext cx="2776728" cy="2468880"/>
          </a:xfrm>
          <a:prstGeom prst="rect">
            <a:avLst/>
          </a:prstGeom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0E4DCA80-9EFE-514B-ACD1-C0BABFC1123C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JULHO/2023</a:t>
            </a:r>
            <a:endParaRPr lang="pt-BR" sz="28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1539240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70"/>
              </a:lnSpc>
            </a:pPr>
            <a:r>
              <a:rPr lang="pt-BR" sz="1400" spc="-8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SEU: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4551" y="1792690"/>
            <a:ext cx="2235200" cy="1786889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dirty="0">
                <a:latin typeface="Arial MT"/>
                <a:cs typeface="Arial MT"/>
              </a:rPr>
              <a:t>ua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Sal</a:t>
            </a:r>
            <a:r>
              <a:rPr sz="1200" spc="-10" dirty="0">
                <a:latin typeface="Arial MT"/>
                <a:cs typeface="Arial MT"/>
              </a:rPr>
              <a:t>danh</a:t>
            </a:r>
            <a:r>
              <a:rPr sz="1200" dirty="0">
                <a:latin typeface="Arial MT"/>
                <a:cs typeface="Arial MT"/>
              </a:rPr>
              <a:t>a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</a:t>
            </a:r>
            <a:r>
              <a:rPr sz="1200" dirty="0">
                <a:latin typeface="Arial MT"/>
                <a:cs typeface="Arial MT"/>
              </a:rPr>
              <a:t>ar</a:t>
            </a:r>
            <a:r>
              <a:rPr sz="1200" spc="-5" dirty="0">
                <a:latin typeface="Arial MT"/>
                <a:cs typeface="Arial MT"/>
              </a:rPr>
              <a:t>i</a:t>
            </a:r>
            <a:r>
              <a:rPr sz="1200" spc="-10" dirty="0">
                <a:latin typeface="Arial MT"/>
                <a:cs typeface="Arial MT"/>
              </a:rPr>
              <a:t>nho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marL="1905" algn="ctr">
              <a:lnSpc>
                <a:spcPct val="100000"/>
              </a:lnSpc>
              <a:spcBef>
                <a:spcPts val="209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000"/>
              </a:lnSpc>
              <a:spcBef>
                <a:spcPts val="375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Entr</a:t>
            </a:r>
            <a:r>
              <a:rPr sz="1200" i="1" spc="-15" dirty="0">
                <a:latin typeface="Arial"/>
                <a:cs typeface="Arial"/>
              </a:rPr>
              <a:t>a</a:t>
            </a:r>
            <a:r>
              <a:rPr sz="1200" i="1" spc="-10" dirty="0">
                <a:latin typeface="Arial"/>
                <a:cs typeface="Arial"/>
              </a:rPr>
              <a:t>d</a:t>
            </a:r>
            <a:r>
              <a:rPr sz="1200" i="1" dirty="0">
                <a:latin typeface="Arial"/>
                <a:cs typeface="Arial"/>
              </a:rPr>
              <a:t>a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</a:t>
            </a:r>
            <a:r>
              <a:rPr sz="1200" i="1" spc="-5" dirty="0">
                <a:latin typeface="Arial"/>
                <a:cs typeface="Arial"/>
              </a:rPr>
              <a:t>r</a:t>
            </a:r>
            <a:r>
              <a:rPr sz="1200" i="1" dirty="0">
                <a:latin typeface="Arial"/>
                <a:cs typeface="Arial"/>
              </a:rPr>
              <a:t>atu</a:t>
            </a:r>
            <a:r>
              <a:rPr sz="1200" i="1" spc="-15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2771" y="4366260"/>
            <a:ext cx="1187450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6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1450" y="4621547"/>
            <a:ext cx="2586990" cy="868044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R="77470" algn="ctr">
              <a:lnSpc>
                <a:spcPct val="100000"/>
              </a:lnSpc>
              <a:spcBef>
                <a:spcPts val="265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44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3664-8110</a:t>
            </a:r>
            <a:r>
              <a:rPr sz="1800" spc="-89" baseline="2314" dirty="0">
                <a:latin typeface="Arial MT"/>
                <a:cs typeface="Arial MT"/>
              </a:rPr>
              <a:t> </a:t>
            </a:r>
            <a:r>
              <a:rPr sz="1800" spc="-104" baseline="2314" dirty="0">
                <a:latin typeface="Arial MT"/>
                <a:cs typeface="Arial MT"/>
              </a:rPr>
              <a:t>·</a:t>
            </a:r>
            <a:r>
              <a:rPr sz="1800" spc="89" baseline="2314" dirty="0">
                <a:latin typeface="Arial MT"/>
                <a:cs typeface="Arial MT"/>
              </a:rPr>
              <a:t> </a:t>
            </a:r>
            <a:r>
              <a:rPr sz="1800" baseline="2314" dirty="0">
                <a:latin typeface="Arial MT"/>
                <a:cs typeface="Arial MT"/>
              </a:rPr>
              <a:t>(48)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11760" marR="106045" indent="-3810" algn="ctr">
              <a:lnSpc>
                <a:spcPts val="1600"/>
              </a:lnSpc>
              <a:spcBef>
                <a:spcPts val="6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museudaescola@udesc.br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ww</a:t>
            </a:r>
            <a:r>
              <a:rPr sz="1200" u="sng" spc="-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sc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b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r/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m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eu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co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l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</a:t>
            </a:r>
            <a:endParaRPr sz="120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200" spc="-5" dirty="0">
                <a:latin typeface="Arial MT"/>
                <a:cs typeface="Arial MT"/>
              </a:rPr>
              <a:t>facebook: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6298692"/>
            <a:ext cx="1950719" cy="792480"/>
          </a:xfrm>
          <a:prstGeom prst="rect">
            <a:avLst/>
          </a:prstGeom>
        </p:spPr>
      </p:pic>
      <p:pic>
        <p:nvPicPr>
          <p:cNvPr id="8" name="object 12">
            <a:extLst>
              <a:ext uri="{FF2B5EF4-FFF2-40B4-BE49-F238E27FC236}">
                <a16:creationId xmlns:a16="http://schemas.microsoft.com/office/drawing/2014/main" id="{A7EBEA85-076C-BF60-0E7D-ADFF49D4D0A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6" name="object 7">
            <a:extLst>
              <a:ext uri="{FF2B5EF4-FFF2-40B4-BE49-F238E27FC236}">
                <a16:creationId xmlns:a16="http://schemas.microsoft.com/office/drawing/2014/main" id="{1ACD7864-C728-4D3E-FDA3-876D5DCE265B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AGOSTO/2023</a:t>
            </a:r>
            <a:endParaRPr lang="pt-BR"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5393638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8986" y="3301806"/>
            <a:ext cx="9795764" cy="2534027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O Ateliê Casa das Ideias inicia o mês de agosto com o lançamento da Exposição Do Ocre aos Azuis, de Silvana Leal e Antônio Augusto Bueno. A abertura será no dia 04, às 19h no Museu da Escola Catarinense, no Centro Histórico de Florianópolis, SC. Do Ocre aos Azuis é o resultado artístico do diálogo entre os dois artistas, da região sul, Silvana Leal, do Ateliê Casa das Ideias (Florianópolis) e Antônio Augusto Bueno, do Jatutipê Atelier (Porto Alegre) durante as residências artísticas em ambos os espaços, entre o ano de 2019 a 2022.</a:t>
            </a:r>
          </a:p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Este trabalho partiu inicialmente da ideia conceitual de um elemento básico pictórico, que são os tecidos nas cores azul e ocre, que entram como dispositivo para a construção de uma tela ao ar livre onde os elementos naturais (mar, areia, vento...) fazem parte de uma real pintura proposta por Antônio Augusto. Uma ação sequencial é registrada. O pintor contemporâneo elabora sua concepção pictórica de maneira extraordinária. A próxima tela é a videográfica criada por Silvana a partir de elementos performáticos (o corpo humano) somados a elementos plásticos, visuais e sonoros: o resultado é uma tela pictórica em constante movimento.</a:t>
            </a:r>
          </a:p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Sobre o filme “do ocre aos azuis” que dá nome a exposição e que estará em exibição na mostra, Silvana, que assina o roteiro e a direção, sintetiza: “do ocre aos azuis, do céu a terra - passagem aérea, flutuante, etérea. Dos tons aos sons, das cores às linhas, do desenho à pintura, da fotografia ao vídeo, do modelo vivo à performance: passagens, paisagens, estados, rupturas, fendas. O filme é uma tela em constante movimento que busca transitar por diversos estados reais e imaginários. Da origem do silêncio à fala, infinitos mistérios. As imagens seguem uma cadência de elementos plásticos, visuais e sonoros. Cada matéria expressa, o que cada corpo em si contém em seu mecanismo afetivo ao libertar o espírito com seus tons cromáticos”.</a:t>
            </a:r>
          </a:p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endParaRPr lang="pt-BR" sz="11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93014" y="6232652"/>
            <a:ext cx="4171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95" dirty="0">
                <a:latin typeface="Arial"/>
                <a:cs typeface="Arial"/>
              </a:rPr>
              <a:t> </a:t>
            </a:r>
            <a:r>
              <a:rPr sz="1050" i="1" dirty="0" err="1">
                <a:latin typeface="Arial"/>
                <a:cs typeface="Arial"/>
              </a:rPr>
              <a:t>quê</a:t>
            </a:r>
            <a:r>
              <a:rPr sz="1050" i="1" dirty="0">
                <a:latin typeface="Arial"/>
                <a:cs typeface="Arial"/>
              </a:rPr>
              <a:t>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82700" y="6236614"/>
            <a:ext cx="5581650" cy="87139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it-IT" sz="1050" spc="-5" dirty="0">
                <a:latin typeface="Arial"/>
                <a:cs typeface="Arial"/>
              </a:rPr>
              <a:t> </a:t>
            </a:r>
            <a:r>
              <a:rPr lang="pt-BR" sz="1050" spc="-5" dirty="0">
                <a:latin typeface="Arial"/>
                <a:cs typeface="Arial"/>
              </a:rPr>
              <a:t>Lançamento da exposição “Do Ocre aos Azuis”, de Silvana Leal e Antônio Augusto Bueno</a:t>
            </a:r>
          </a:p>
          <a:p>
            <a:pPr marL="41910">
              <a:lnSpc>
                <a:spcPts val="1335"/>
              </a:lnSpc>
            </a:pPr>
            <a:endParaRPr lang="pt-BR" sz="1050" spc="-5" dirty="0">
              <a:latin typeface="Arial"/>
              <a:cs typeface="Arial"/>
            </a:endParaRPr>
          </a:p>
          <a:p>
            <a:pPr marL="41910">
              <a:lnSpc>
                <a:spcPts val="1335"/>
              </a:lnSpc>
            </a:pPr>
            <a:r>
              <a:rPr lang="pt-BR" sz="1050" spc="-5" dirty="0">
                <a:latin typeface="Arial"/>
                <a:cs typeface="Arial"/>
              </a:rPr>
              <a:t>Abertura Dia 04/08/2023 às 19h, Visitação de 05/08/23 à 30/08/23.</a:t>
            </a:r>
          </a:p>
          <a:p>
            <a:pPr marL="41910">
              <a:lnSpc>
                <a:spcPts val="1335"/>
              </a:lnSpc>
            </a:pPr>
            <a:r>
              <a:rPr lang="pt-BR" sz="1050" spc="-5" dirty="0">
                <a:latin typeface="Arial"/>
                <a:cs typeface="Arial"/>
              </a:rPr>
              <a:t>seg. a sex. de 13h às 19h, sábados  de 10h às 16h</a:t>
            </a:r>
          </a:p>
          <a:p>
            <a:pPr marL="12700" marR="409575">
              <a:lnSpc>
                <a:spcPts val="1200"/>
              </a:lnSpc>
              <a:spcBef>
                <a:spcPts val="220"/>
              </a:spcBef>
            </a:pPr>
            <a:endParaRPr lang="pt-BR" sz="105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8986" y="6560781"/>
            <a:ext cx="537210" cy="373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8600"/>
              </a:lnSpc>
              <a:spcBef>
                <a:spcPts val="95"/>
              </a:spcBef>
            </a:pPr>
            <a:r>
              <a:rPr sz="1050" i="1" spc="-20" dirty="0">
                <a:latin typeface="Arial"/>
                <a:cs typeface="Arial"/>
              </a:rPr>
              <a:t>Q</a:t>
            </a:r>
            <a:r>
              <a:rPr sz="1050" i="1" dirty="0">
                <a:latin typeface="Arial"/>
                <a:cs typeface="Arial"/>
              </a:rPr>
              <a:t>uan</a:t>
            </a:r>
            <a:r>
              <a:rPr sz="1050" i="1" spc="-15" dirty="0">
                <a:latin typeface="Arial"/>
                <a:cs typeface="Arial"/>
              </a:rPr>
              <a:t>d</a:t>
            </a:r>
            <a:r>
              <a:rPr sz="1050" i="1" dirty="0">
                <a:latin typeface="Arial"/>
                <a:cs typeface="Arial"/>
              </a:rPr>
              <a:t>o:  Horário: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62710" y="190500"/>
            <a:ext cx="6882640" cy="333425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400" spc="-30" dirty="0">
                <a:solidFill>
                  <a:srgbClr val="FFFFFF"/>
                </a:solidFill>
                <a:latin typeface="Arial MT"/>
              </a:rPr>
              <a:t>LANÇAMENTO DA EXPOSIÇÃO “DO OCRE AOS AZUIS”, DE SILVANA LEAL E</a:t>
            </a:r>
          </a:p>
          <a:p>
            <a:pPr marL="41910">
              <a:lnSpc>
                <a:spcPts val="1335"/>
              </a:lnSpc>
            </a:pPr>
            <a:r>
              <a:rPr lang="pt-BR" sz="1400" spc="-30" dirty="0">
                <a:solidFill>
                  <a:srgbClr val="FFFFFF"/>
                </a:solidFill>
                <a:latin typeface="Arial MT"/>
              </a:rPr>
              <a:t>ANTÔNIO AUGUSTO BUENO, NO MUSEU DA ESCOLA CATARINENSE.</a:t>
            </a:r>
          </a:p>
        </p:txBody>
      </p:sp>
      <p:pic>
        <p:nvPicPr>
          <p:cNvPr id="9" name="Imagem 8" descr="Uma imagem contendo edifício&#10;&#10;Descrição gerada automaticamente">
            <a:extLst>
              <a:ext uri="{FF2B5EF4-FFF2-40B4-BE49-F238E27FC236}">
                <a16:creationId xmlns:a16="http://schemas.microsoft.com/office/drawing/2014/main" id="{6AF75295-B725-0ADE-B8DB-FFE80656D1B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10" y="603359"/>
            <a:ext cx="4461764" cy="2509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914765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803148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65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MUSEU: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4551" y="1069340"/>
            <a:ext cx="2235200" cy="176466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Rua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Saldanha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Marinho,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800"/>
              </a:lnSpc>
              <a:spcBef>
                <a:spcPts val="384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5" dirty="0">
                <a:latin typeface="Arial"/>
                <a:cs typeface="Arial"/>
              </a:rPr>
              <a:t>n</a:t>
            </a:r>
            <a:r>
              <a:rPr sz="1200" i="1" dirty="0">
                <a:latin typeface="Arial"/>
                <a:cs typeface="Arial"/>
              </a:rPr>
              <a:t>tr</a:t>
            </a:r>
            <a:r>
              <a:rPr sz="1200" i="1" spc="-10" dirty="0">
                <a:latin typeface="Arial"/>
                <a:cs typeface="Arial"/>
              </a:rPr>
              <a:t>a</a:t>
            </a:r>
            <a:r>
              <a:rPr sz="1200" i="1" spc="-15" dirty="0">
                <a:latin typeface="Arial"/>
                <a:cs typeface="Arial"/>
              </a:rPr>
              <a:t>d</a:t>
            </a:r>
            <a:r>
              <a:rPr sz="1200" i="1" spc="-5" dirty="0">
                <a:latin typeface="Arial"/>
                <a:cs typeface="Arial"/>
              </a:rPr>
              <a:t>a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Grat</a:t>
            </a:r>
            <a:r>
              <a:rPr sz="1200" i="1" spc="5" dirty="0">
                <a:latin typeface="Arial"/>
                <a:cs typeface="Arial"/>
              </a:rPr>
              <a:t>u</a:t>
            </a:r>
            <a:r>
              <a:rPr sz="1200" i="1" spc="-20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1247" y="3628644"/>
            <a:ext cx="1187450" cy="20574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7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79926" y="3886144"/>
            <a:ext cx="2586990" cy="861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3664-8110</a:t>
            </a:r>
            <a:r>
              <a:rPr sz="1800" spc="-104" baseline="2314" dirty="0">
                <a:latin typeface="Arial MT"/>
                <a:cs typeface="Arial MT"/>
              </a:rPr>
              <a:t> ·</a:t>
            </a:r>
            <a:r>
              <a:rPr sz="1800" spc="67" baseline="2314" dirty="0">
                <a:latin typeface="Arial MT"/>
                <a:cs typeface="Arial MT"/>
              </a:rPr>
              <a:t> </a:t>
            </a:r>
            <a:r>
              <a:rPr sz="1800" spc="-7" baseline="2314" dirty="0">
                <a:latin typeface="Arial MT"/>
                <a:cs typeface="Arial MT"/>
              </a:rPr>
              <a:t>(48)</a:t>
            </a:r>
            <a:r>
              <a:rPr sz="1800" spc="-82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3664-8113</a:t>
            </a:r>
            <a:endParaRPr sz="1800" baseline="2314">
              <a:latin typeface="Arial MT"/>
              <a:cs typeface="Arial MT"/>
            </a:endParaRPr>
          </a:p>
          <a:p>
            <a:pPr marL="12700" marR="5080" indent="-2540" algn="ctr">
              <a:lnSpc>
                <a:spcPts val="1580"/>
              </a:lnSpc>
              <a:spcBef>
                <a:spcPts val="7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www.udesc.br/museudaescola </a:t>
            </a:r>
            <a:r>
              <a:rPr sz="1200" spc="-5" dirty="0">
                <a:latin typeface="Arial MT"/>
                <a:cs typeface="Arial MT"/>
              </a:rPr>
              <a:t> facebook: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3108" y="5562600"/>
            <a:ext cx="1950719" cy="79095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24611" y="222504"/>
            <a:ext cx="2275840" cy="1905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AGENDAMENTO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VISITAS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047" y="3561969"/>
            <a:ext cx="2636520" cy="5746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065" marR="5080" algn="ctr">
              <a:lnSpc>
                <a:spcPct val="96000"/>
              </a:lnSpc>
              <a:spcBef>
                <a:spcPts val="155"/>
              </a:spcBef>
            </a:pPr>
            <a:r>
              <a:rPr sz="1300" spc="-15" dirty="0">
                <a:latin typeface="Arial MT"/>
                <a:cs typeface="Arial MT"/>
              </a:rPr>
              <a:t>Para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v</a:t>
            </a:r>
            <a:r>
              <a:rPr sz="1200" b="1" spc="-5" dirty="0">
                <a:latin typeface="Arial"/>
                <a:cs typeface="Arial"/>
              </a:rPr>
              <a:t>isitas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mediadas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ou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visitas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em </a:t>
            </a:r>
            <a:r>
              <a:rPr sz="1200" b="1" spc="-3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grupo </a:t>
            </a:r>
            <a:r>
              <a:rPr sz="1200" spc="-5" dirty="0">
                <a:latin typeface="Arial MT"/>
                <a:cs typeface="Arial MT"/>
              </a:rPr>
              <a:t>você deve </a:t>
            </a:r>
            <a:r>
              <a:rPr sz="1200" spc="-10" dirty="0">
                <a:latin typeface="Arial MT"/>
                <a:cs typeface="Arial MT"/>
              </a:rPr>
              <a:t>agendar </a:t>
            </a:r>
            <a:r>
              <a:rPr sz="1200" spc="-5" dirty="0">
                <a:latin typeface="Arial MT"/>
                <a:cs typeface="Arial MT"/>
              </a:rPr>
              <a:t>através </a:t>
            </a:r>
            <a:r>
              <a:rPr sz="1200" dirty="0">
                <a:latin typeface="Arial MT"/>
                <a:cs typeface="Arial MT"/>
              </a:rPr>
              <a:t>dos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seguintes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contatos: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2087" y="4286199"/>
            <a:ext cx="270129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algn="ctr">
              <a:lnSpc>
                <a:spcPts val="1425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ts val="1425"/>
              </a:lnSpc>
            </a:pPr>
            <a:r>
              <a:rPr sz="1200" spc="-5" dirty="0">
                <a:latin typeface="Arial MT"/>
                <a:cs typeface="Arial MT"/>
              </a:rPr>
              <a:t>telefones: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36648110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36648113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4611" y="729996"/>
            <a:ext cx="2776728" cy="2468880"/>
          </a:xfrm>
          <a:prstGeom prst="rect">
            <a:avLst/>
          </a:prstGeom>
        </p:spPr>
      </p:pic>
      <p:sp>
        <p:nvSpPr>
          <p:cNvPr id="6" name="object 7">
            <a:extLst>
              <a:ext uri="{FF2B5EF4-FFF2-40B4-BE49-F238E27FC236}">
                <a16:creationId xmlns:a16="http://schemas.microsoft.com/office/drawing/2014/main" id="{EB7F9362-7AD3-C185-79ED-4B4A5EE01472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AGOSTO/2023</a:t>
            </a:r>
            <a:endParaRPr lang="pt-BR"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257805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1539240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70"/>
              </a:lnSpc>
            </a:pPr>
            <a:r>
              <a:rPr lang="pt-BR" sz="1400" spc="-8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8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4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M</a:t>
            </a:r>
            <a:r>
              <a:rPr sz="1400" spc="-10" dirty="0">
                <a:solidFill>
                  <a:srgbClr val="FFFFFF"/>
                </a:solidFill>
                <a:latin typeface="Arial MT"/>
                <a:cs typeface="Arial MT"/>
              </a:rPr>
              <a:t>U</a:t>
            </a: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SEU: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4551" y="1792690"/>
            <a:ext cx="2235200" cy="1786889"/>
          </a:xfrm>
          <a:prstGeom prst="rect">
            <a:avLst/>
          </a:prstGeom>
        </p:spPr>
        <p:txBody>
          <a:bodyPr vert="horz" wrap="square" lIns="0" tIns="387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305"/>
              </a:spcBef>
            </a:pPr>
            <a:r>
              <a:rPr sz="1200" spc="-5" dirty="0">
                <a:latin typeface="Arial MT"/>
                <a:cs typeface="Arial MT"/>
              </a:rPr>
              <a:t>R</a:t>
            </a:r>
            <a:r>
              <a:rPr sz="1200" dirty="0">
                <a:latin typeface="Arial MT"/>
                <a:cs typeface="Arial MT"/>
              </a:rPr>
              <a:t>ua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Sal</a:t>
            </a:r>
            <a:r>
              <a:rPr sz="1200" spc="-10" dirty="0">
                <a:latin typeface="Arial MT"/>
                <a:cs typeface="Arial MT"/>
              </a:rPr>
              <a:t>danh</a:t>
            </a:r>
            <a:r>
              <a:rPr sz="1200" dirty="0">
                <a:latin typeface="Arial MT"/>
                <a:cs typeface="Arial MT"/>
              </a:rPr>
              <a:t>a</a:t>
            </a:r>
            <a:r>
              <a:rPr sz="1200" spc="-6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</a:t>
            </a:r>
            <a:r>
              <a:rPr sz="1200" dirty="0">
                <a:latin typeface="Arial MT"/>
                <a:cs typeface="Arial MT"/>
              </a:rPr>
              <a:t>ar</a:t>
            </a:r>
            <a:r>
              <a:rPr sz="1200" spc="-5" dirty="0">
                <a:latin typeface="Arial MT"/>
                <a:cs typeface="Arial MT"/>
              </a:rPr>
              <a:t>i</a:t>
            </a:r>
            <a:r>
              <a:rPr sz="1200" spc="-10" dirty="0">
                <a:latin typeface="Arial MT"/>
                <a:cs typeface="Arial MT"/>
              </a:rPr>
              <a:t>nho</a:t>
            </a:r>
            <a:r>
              <a:rPr sz="1200" dirty="0">
                <a:latin typeface="Arial MT"/>
                <a:cs typeface="Arial MT"/>
              </a:rPr>
              <a:t>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marL="1905" algn="ctr">
              <a:lnSpc>
                <a:spcPct val="100000"/>
              </a:lnSpc>
              <a:spcBef>
                <a:spcPts val="209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0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85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000"/>
              </a:lnSpc>
              <a:spcBef>
                <a:spcPts val="375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Entr</a:t>
            </a:r>
            <a:r>
              <a:rPr sz="1200" i="1" spc="-15" dirty="0">
                <a:latin typeface="Arial"/>
                <a:cs typeface="Arial"/>
              </a:rPr>
              <a:t>a</a:t>
            </a:r>
            <a:r>
              <a:rPr sz="1200" i="1" spc="-10" dirty="0">
                <a:latin typeface="Arial"/>
                <a:cs typeface="Arial"/>
              </a:rPr>
              <a:t>d</a:t>
            </a:r>
            <a:r>
              <a:rPr sz="1200" i="1" dirty="0">
                <a:latin typeface="Arial"/>
                <a:cs typeface="Arial"/>
              </a:rPr>
              <a:t>a</a:t>
            </a:r>
            <a:r>
              <a:rPr sz="1200" i="1" spc="-70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</a:t>
            </a:r>
            <a:r>
              <a:rPr sz="1200" i="1" spc="-5" dirty="0">
                <a:latin typeface="Arial"/>
                <a:cs typeface="Arial"/>
              </a:rPr>
              <a:t>r</a:t>
            </a:r>
            <a:r>
              <a:rPr sz="1200" i="1" dirty="0">
                <a:latin typeface="Arial"/>
                <a:cs typeface="Arial"/>
              </a:rPr>
              <a:t>atu</a:t>
            </a:r>
            <a:r>
              <a:rPr sz="1200" i="1" spc="-15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2771" y="4366260"/>
            <a:ext cx="1187450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6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81450" y="4621547"/>
            <a:ext cx="2586990" cy="868044"/>
          </a:xfrm>
          <a:prstGeom prst="rect">
            <a:avLst/>
          </a:prstGeom>
        </p:spPr>
        <p:txBody>
          <a:bodyPr vert="horz" wrap="square" lIns="0" tIns="33655" rIns="0" bIns="0" rtlCol="0">
            <a:spAutoFit/>
          </a:bodyPr>
          <a:lstStyle/>
          <a:p>
            <a:pPr marR="77470" algn="ctr">
              <a:lnSpc>
                <a:spcPct val="100000"/>
              </a:lnSpc>
              <a:spcBef>
                <a:spcPts val="265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44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3664-8110</a:t>
            </a:r>
            <a:r>
              <a:rPr sz="1800" spc="-89" baseline="2314" dirty="0">
                <a:latin typeface="Arial MT"/>
                <a:cs typeface="Arial MT"/>
              </a:rPr>
              <a:t> </a:t>
            </a:r>
            <a:r>
              <a:rPr sz="1800" spc="-104" baseline="2314" dirty="0">
                <a:latin typeface="Arial MT"/>
                <a:cs typeface="Arial MT"/>
              </a:rPr>
              <a:t>·</a:t>
            </a:r>
            <a:r>
              <a:rPr sz="1800" spc="89" baseline="2314" dirty="0">
                <a:latin typeface="Arial MT"/>
                <a:cs typeface="Arial MT"/>
              </a:rPr>
              <a:t> </a:t>
            </a:r>
            <a:r>
              <a:rPr sz="1800" baseline="2314" dirty="0">
                <a:latin typeface="Arial MT"/>
                <a:cs typeface="Arial MT"/>
              </a:rPr>
              <a:t>(48)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30" baseline="2314" dirty="0">
                <a:latin typeface="Arial MT"/>
                <a:cs typeface="Arial MT"/>
              </a:rPr>
              <a:t>3664-8113</a:t>
            </a:r>
            <a:endParaRPr sz="1800" baseline="2314" dirty="0">
              <a:latin typeface="Arial MT"/>
              <a:cs typeface="Arial MT"/>
            </a:endParaRPr>
          </a:p>
          <a:p>
            <a:pPr marL="111760" marR="106045" indent="-3810" algn="ctr">
              <a:lnSpc>
                <a:spcPts val="1600"/>
              </a:lnSpc>
              <a:spcBef>
                <a:spcPts val="6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museudaescola@udesc.br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</a:t>
            </a:r>
            <a:r>
              <a:rPr sz="1200" spc="-10" dirty="0">
                <a:latin typeface="Arial MT"/>
                <a:cs typeface="Arial MT"/>
              </a:rPr>
              <a:t> 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ww</a:t>
            </a:r>
            <a:r>
              <a:rPr sz="1200" u="sng" spc="-8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w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sc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.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b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r/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m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u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eu</a:t>
            </a:r>
            <a:r>
              <a:rPr sz="1200" u="sng" spc="-2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d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ae</a:t>
            </a:r>
            <a:r>
              <a:rPr sz="1200" u="sng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s</a:t>
            </a:r>
            <a:r>
              <a:rPr sz="1200" u="sng" spc="-1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co</a:t>
            </a:r>
            <a:r>
              <a:rPr sz="1200" u="sng" spc="-2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l</a:t>
            </a:r>
            <a:r>
              <a:rPr sz="1200" u="sng" spc="-5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4"/>
              </a:rPr>
              <a:t>a</a:t>
            </a:r>
            <a:endParaRPr sz="1200" dirty="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85"/>
              </a:spcBef>
            </a:pPr>
            <a:r>
              <a:rPr sz="1200" spc="-5" dirty="0">
                <a:latin typeface="Arial MT"/>
                <a:cs typeface="Arial MT"/>
              </a:rPr>
              <a:t>facebook: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 dirty="0">
              <a:latin typeface="Arial MT"/>
              <a:cs typeface="Arial MT"/>
            </a:endParaRPr>
          </a:p>
        </p:txBody>
      </p:sp>
      <p:pic>
        <p:nvPicPr>
          <p:cNvPr id="10" name="object 1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93108" y="6298692"/>
            <a:ext cx="1950719" cy="792480"/>
          </a:xfrm>
          <a:prstGeom prst="rect">
            <a:avLst/>
          </a:prstGeom>
        </p:spPr>
      </p:pic>
      <p:pic>
        <p:nvPicPr>
          <p:cNvPr id="8" name="object 12">
            <a:extLst>
              <a:ext uri="{FF2B5EF4-FFF2-40B4-BE49-F238E27FC236}">
                <a16:creationId xmlns:a16="http://schemas.microsoft.com/office/drawing/2014/main" id="{A7EBEA85-076C-BF60-0E7D-ADFF49D4D0A8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6" name="object 7">
            <a:extLst>
              <a:ext uri="{FF2B5EF4-FFF2-40B4-BE49-F238E27FC236}">
                <a16:creationId xmlns:a16="http://schemas.microsoft.com/office/drawing/2014/main" id="{1ACD7864-C728-4D3E-FDA3-876D5DCE265B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SETEMBRO/2023</a:t>
            </a:r>
            <a:endParaRPr lang="pt-BR"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6073649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68474" y="4540250"/>
            <a:ext cx="5400476" cy="994759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 marR="5080" algn="just">
              <a:lnSpc>
                <a:spcPct val="95900"/>
              </a:lnSpc>
              <a:spcBef>
                <a:spcPts val="155"/>
              </a:spcBef>
            </a:pP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O Estúdio de Pintura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Apotheke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comemora 10 anos, e apresenta a exposição,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Apotheke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em Rede: Entre Pintura e Arte Educação, no Museu da Escola Catarinense (MESC). A exposição conta com trabalhos vinculados ao programa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Apotheke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em Rede, realizados por seus integrantes, no Grupo de Estudos Estúdio de Pintura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Apotheke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Apotheke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Moda,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Apotheke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Londrina,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Apotheke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em Dissidência e </a:t>
            </a:r>
            <a:r>
              <a:rPr lang="pt-BR" sz="1100" dirty="0" err="1">
                <a:latin typeface="Arial" panose="020B0604020202020204" pitchFamily="34" charset="0"/>
                <a:cs typeface="Arial" panose="020B0604020202020204" pitchFamily="34" charset="0"/>
              </a:rPr>
              <a:t>Apotheke</a:t>
            </a:r>
            <a:r>
              <a:rPr lang="pt-BR" sz="1100" dirty="0">
                <a:latin typeface="Arial" panose="020B0604020202020204" pitchFamily="34" charset="0"/>
                <a:cs typeface="Arial" panose="020B0604020202020204" pitchFamily="34" charset="0"/>
              </a:rPr>
              <a:t> Internacional.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293014" y="6232652"/>
            <a:ext cx="417195" cy="1866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i="1" dirty="0">
                <a:latin typeface="Arial"/>
                <a:cs typeface="Arial"/>
              </a:rPr>
              <a:t>O</a:t>
            </a:r>
            <a:r>
              <a:rPr sz="1050" i="1" spc="-95" dirty="0">
                <a:latin typeface="Arial"/>
                <a:cs typeface="Arial"/>
              </a:rPr>
              <a:t> </a:t>
            </a:r>
            <a:r>
              <a:rPr sz="1050" i="1" dirty="0" err="1">
                <a:latin typeface="Arial"/>
                <a:cs typeface="Arial"/>
              </a:rPr>
              <a:t>quê</a:t>
            </a:r>
            <a:r>
              <a:rPr sz="1050" i="1" dirty="0">
                <a:latin typeface="Arial"/>
                <a:cs typeface="Arial"/>
              </a:rPr>
              <a:t>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8986" y="6560781"/>
            <a:ext cx="537210" cy="3733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>
              <a:lnSpc>
                <a:spcPct val="108600"/>
              </a:lnSpc>
              <a:spcBef>
                <a:spcPts val="95"/>
              </a:spcBef>
            </a:pPr>
            <a:r>
              <a:rPr sz="1050" i="1" spc="-20" dirty="0">
                <a:latin typeface="Arial"/>
                <a:cs typeface="Arial"/>
              </a:rPr>
              <a:t>Q</a:t>
            </a:r>
            <a:r>
              <a:rPr sz="1050" i="1" dirty="0">
                <a:latin typeface="Arial"/>
                <a:cs typeface="Arial"/>
              </a:rPr>
              <a:t>uan</a:t>
            </a:r>
            <a:r>
              <a:rPr sz="1050" i="1" spc="-15" dirty="0">
                <a:latin typeface="Arial"/>
                <a:cs typeface="Arial"/>
              </a:rPr>
              <a:t>d</a:t>
            </a:r>
            <a:r>
              <a:rPr sz="1050" i="1" dirty="0">
                <a:latin typeface="Arial"/>
                <a:cs typeface="Arial"/>
              </a:rPr>
              <a:t>o:  Horário:</a:t>
            </a:r>
            <a:endParaRPr sz="105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8474" y="278015"/>
            <a:ext cx="5400476" cy="166712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pt-BR" sz="1400" b="0" i="0" dirty="0">
                <a:solidFill>
                  <a:schemeClr val="bg1"/>
                </a:solidFill>
                <a:effectLst/>
                <a:latin typeface="Arial MT"/>
              </a:rPr>
              <a:t> APOTHEKE EM REDE: ENTRE PINTURA E ARTE EDUCAÇÃO</a:t>
            </a:r>
            <a:endParaRPr lang="pt-BR" sz="1400" spc="-30" dirty="0">
              <a:solidFill>
                <a:schemeClr val="bg1"/>
              </a:solidFill>
              <a:latin typeface="Arial MT"/>
            </a:endParaRPr>
          </a:p>
        </p:txBody>
      </p:sp>
      <p:pic>
        <p:nvPicPr>
          <p:cNvPr id="8" name="Imagem 7" descr="Interface gráfica do usuário, Texto&#10;&#10;Descrição gerada automaticamente">
            <a:extLst>
              <a:ext uri="{FF2B5EF4-FFF2-40B4-BE49-F238E27FC236}">
                <a16:creationId xmlns:a16="http://schemas.microsoft.com/office/drawing/2014/main" id="{FD84AB69-624B-2608-A003-2F1D0F0618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474" y="611610"/>
            <a:ext cx="3774804" cy="3787201"/>
          </a:xfrm>
          <a:prstGeom prst="rect">
            <a:avLst/>
          </a:prstGeom>
        </p:spPr>
      </p:pic>
      <p:sp>
        <p:nvSpPr>
          <p:cNvPr id="10" name="object 4">
            <a:extLst>
              <a:ext uri="{FF2B5EF4-FFF2-40B4-BE49-F238E27FC236}">
                <a16:creationId xmlns:a16="http://schemas.microsoft.com/office/drawing/2014/main" id="{C89BB407-1323-4DA9-7479-9E86BCA66843}"/>
              </a:ext>
            </a:extLst>
          </p:cNvPr>
          <p:cNvSpPr txBox="1"/>
          <p:nvPr/>
        </p:nvSpPr>
        <p:spPr>
          <a:xfrm>
            <a:off x="1282700" y="6236614"/>
            <a:ext cx="2108835" cy="679032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41910">
              <a:lnSpc>
                <a:spcPts val="1335"/>
              </a:lnSpc>
            </a:pPr>
            <a:r>
              <a:rPr lang="it-IT" sz="1050" spc="-5" dirty="0">
                <a:latin typeface="Arial"/>
                <a:cs typeface="Arial"/>
              </a:rPr>
              <a:t> Floripa Eco Fashion -  Primeiro ato</a:t>
            </a:r>
          </a:p>
          <a:p>
            <a:pPr marL="41910">
              <a:lnSpc>
                <a:spcPts val="1335"/>
              </a:lnSpc>
            </a:pPr>
            <a:r>
              <a:rPr lang="pt-BR" sz="1050" spc="-5" dirty="0">
                <a:latin typeface="Arial"/>
                <a:cs typeface="Arial"/>
              </a:rPr>
              <a:t>16 de Setembro de 2023</a:t>
            </a:r>
            <a:endParaRPr sz="1050" spc="-5" dirty="0">
              <a:latin typeface="Arial"/>
              <a:cs typeface="Arial"/>
            </a:endParaRPr>
          </a:p>
          <a:p>
            <a:pPr marR="41275">
              <a:lnSpc>
                <a:spcPts val="1100"/>
              </a:lnSpc>
              <a:spcBef>
                <a:spcPts val="100"/>
              </a:spcBef>
            </a:pPr>
            <a:r>
              <a:rPr lang="pt-BR" sz="1050" spc="-5" dirty="0">
                <a:latin typeface="Arial"/>
                <a:cs typeface="Arial"/>
              </a:rPr>
              <a:t>às 19h</a:t>
            </a:r>
            <a:endParaRPr lang="pt-BR" sz="105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8079106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72940" y="803148"/>
            <a:ext cx="1641475" cy="20447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101600">
              <a:lnSpc>
                <a:spcPts val="1565"/>
              </a:lnSpc>
            </a:pPr>
            <a:r>
              <a:rPr sz="1400" dirty="0">
                <a:solidFill>
                  <a:srgbClr val="FFFFFF"/>
                </a:solidFill>
                <a:latin typeface="Arial MT"/>
                <a:cs typeface="Arial MT"/>
              </a:rPr>
              <a:t>VISITE</a:t>
            </a:r>
            <a:r>
              <a:rPr sz="1400" spc="-10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5" dirty="0">
                <a:solidFill>
                  <a:srgbClr val="FFFFFF"/>
                </a:solidFill>
                <a:latin typeface="Arial MT"/>
                <a:cs typeface="Arial MT"/>
              </a:rPr>
              <a:t>O</a:t>
            </a:r>
            <a:r>
              <a:rPr sz="1400" spc="-6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1400" spc="-5" dirty="0">
                <a:solidFill>
                  <a:srgbClr val="FFFFFF"/>
                </a:solidFill>
                <a:latin typeface="Arial MT"/>
                <a:cs typeface="Arial MT"/>
              </a:rPr>
              <a:t>MUSEU:</a:t>
            </a:r>
            <a:endParaRPr sz="1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154551" y="1069340"/>
            <a:ext cx="2235200" cy="1764664"/>
          </a:xfrm>
          <a:prstGeom prst="rect">
            <a:avLst/>
          </a:prstGeom>
        </p:spPr>
        <p:txBody>
          <a:bodyPr vert="horz" wrap="square" lIns="0" tIns="26034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04"/>
              </a:spcBef>
            </a:pPr>
            <a:r>
              <a:rPr sz="1200" spc="-5" dirty="0">
                <a:latin typeface="Arial MT"/>
                <a:cs typeface="Arial MT"/>
              </a:rPr>
              <a:t>Rua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Saldanha</a:t>
            </a:r>
            <a:r>
              <a:rPr sz="1200" spc="-7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Marinho,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196.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10"/>
              </a:spcBef>
            </a:pPr>
            <a:r>
              <a:rPr sz="1200" dirty="0">
                <a:latin typeface="Arial MT"/>
                <a:cs typeface="Arial MT"/>
              </a:rPr>
              <a:t>CEP:</a:t>
            </a:r>
            <a:r>
              <a:rPr sz="1200" spc="-75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88010-450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190"/>
              </a:spcBef>
            </a:pPr>
            <a:r>
              <a:rPr sz="1200" spc="-5" dirty="0">
                <a:latin typeface="Arial MT"/>
                <a:cs typeface="Arial MT"/>
              </a:rPr>
              <a:t>Ce</a:t>
            </a:r>
            <a:r>
              <a:rPr sz="1200" dirty="0">
                <a:latin typeface="Arial MT"/>
                <a:cs typeface="Arial MT"/>
              </a:rPr>
              <a:t>ntro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90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</a:t>
            </a:r>
            <a:r>
              <a:rPr sz="1200" spc="-5" dirty="0">
                <a:latin typeface="Arial MT"/>
                <a:cs typeface="Arial MT"/>
              </a:rPr>
              <a:t>lor</a:t>
            </a:r>
            <a:r>
              <a:rPr sz="1200" spc="-1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15" dirty="0">
                <a:latin typeface="Arial MT"/>
                <a:cs typeface="Arial MT"/>
              </a:rPr>
              <a:t>n</a:t>
            </a:r>
            <a:r>
              <a:rPr sz="1200" spc="-25" dirty="0">
                <a:latin typeface="Arial MT"/>
                <a:cs typeface="Arial MT"/>
              </a:rPr>
              <a:t>ó</a:t>
            </a:r>
            <a:r>
              <a:rPr sz="1200" spc="-15" dirty="0">
                <a:latin typeface="Arial MT"/>
                <a:cs typeface="Arial MT"/>
              </a:rPr>
              <a:t>po</a:t>
            </a:r>
            <a:r>
              <a:rPr sz="1200" spc="-5" dirty="0">
                <a:latin typeface="Arial MT"/>
                <a:cs typeface="Arial MT"/>
              </a:rPr>
              <a:t>l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10" dirty="0">
                <a:latin typeface="Arial MT"/>
                <a:cs typeface="Arial MT"/>
              </a:rPr>
              <a:t>/</a:t>
            </a:r>
            <a:r>
              <a:rPr sz="1200" dirty="0">
                <a:latin typeface="Arial MT"/>
                <a:cs typeface="Arial MT"/>
              </a:rPr>
              <a:t>S</a:t>
            </a:r>
            <a:r>
              <a:rPr sz="1200" spc="-5" dirty="0">
                <a:latin typeface="Arial MT"/>
                <a:cs typeface="Arial MT"/>
              </a:rPr>
              <a:t>C</a:t>
            </a:r>
            <a:endParaRPr sz="1200">
              <a:latin typeface="Arial MT"/>
              <a:cs typeface="Arial MT"/>
            </a:endParaRPr>
          </a:p>
          <a:p>
            <a:pPr>
              <a:lnSpc>
                <a:spcPct val="100000"/>
              </a:lnSpc>
            </a:pPr>
            <a:endParaRPr sz="13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790"/>
              </a:spcBef>
            </a:pPr>
            <a:r>
              <a:rPr sz="1200" spc="-5" dirty="0">
                <a:latin typeface="Arial MT"/>
                <a:cs typeface="Arial MT"/>
              </a:rPr>
              <a:t>Horár</a:t>
            </a:r>
            <a:r>
              <a:rPr sz="1200" spc="-25" dirty="0">
                <a:latin typeface="Arial MT"/>
                <a:cs typeface="Arial MT"/>
              </a:rPr>
              <a:t>i</a:t>
            </a:r>
            <a:r>
              <a:rPr sz="1200" spc="-5" dirty="0">
                <a:latin typeface="Arial MT"/>
                <a:cs typeface="Arial MT"/>
              </a:rPr>
              <a:t>o</a:t>
            </a:r>
            <a:r>
              <a:rPr sz="1200" spc="-4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de</a:t>
            </a:r>
            <a:r>
              <a:rPr sz="1200" spc="-10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Fu</a:t>
            </a:r>
            <a:r>
              <a:rPr sz="1200" spc="-5" dirty="0">
                <a:latin typeface="Arial MT"/>
                <a:cs typeface="Arial MT"/>
              </a:rPr>
              <a:t>nci</a:t>
            </a:r>
            <a:r>
              <a:rPr sz="1200" spc="-15" dirty="0">
                <a:latin typeface="Arial MT"/>
                <a:cs typeface="Arial MT"/>
              </a:rPr>
              <a:t>on</a:t>
            </a:r>
            <a:r>
              <a:rPr sz="1200" spc="-25" dirty="0">
                <a:latin typeface="Arial MT"/>
                <a:cs typeface="Arial MT"/>
              </a:rPr>
              <a:t>a</a:t>
            </a:r>
            <a:r>
              <a:rPr sz="1200" spc="-5" dirty="0">
                <a:latin typeface="Arial MT"/>
                <a:cs typeface="Arial MT"/>
              </a:rPr>
              <a:t>m</a:t>
            </a:r>
            <a:r>
              <a:rPr sz="1200" spc="-15" dirty="0">
                <a:latin typeface="Arial MT"/>
                <a:cs typeface="Arial MT"/>
              </a:rPr>
              <a:t>en</a:t>
            </a:r>
            <a:r>
              <a:rPr sz="1200" spc="-10" dirty="0">
                <a:latin typeface="Arial MT"/>
                <a:cs typeface="Arial MT"/>
              </a:rPr>
              <a:t>t</a:t>
            </a:r>
            <a:r>
              <a:rPr sz="1200" spc="-15" dirty="0">
                <a:latin typeface="Arial MT"/>
                <a:cs typeface="Arial MT"/>
              </a:rPr>
              <a:t>o</a:t>
            </a:r>
            <a:r>
              <a:rPr sz="1200" dirty="0">
                <a:latin typeface="Arial MT"/>
                <a:cs typeface="Arial MT"/>
              </a:rPr>
              <a:t>:</a:t>
            </a:r>
            <a:endParaRPr sz="1200">
              <a:latin typeface="Arial MT"/>
              <a:cs typeface="Arial MT"/>
            </a:endParaRPr>
          </a:p>
          <a:p>
            <a:pPr marL="12700" marR="5080" algn="ctr">
              <a:lnSpc>
                <a:spcPct val="110800"/>
              </a:lnSpc>
              <a:spcBef>
                <a:spcPts val="384"/>
              </a:spcBef>
            </a:pPr>
            <a:r>
              <a:rPr sz="1200" spc="-10" dirty="0">
                <a:latin typeface="Arial MT"/>
                <a:cs typeface="Arial MT"/>
              </a:rPr>
              <a:t>Segunda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a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sexta,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13</a:t>
            </a:r>
            <a:r>
              <a:rPr sz="1200" spc="-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19h;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10" dirty="0">
                <a:latin typeface="Arial MT"/>
                <a:cs typeface="Arial MT"/>
              </a:rPr>
              <a:t>Sábado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das</a:t>
            </a:r>
            <a:r>
              <a:rPr sz="1200" spc="-3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10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às</a:t>
            </a:r>
            <a:r>
              <a:rPr sz="1200" spc="-2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16h.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ct val="100000"/>
              </a:lnSpc>
              <a:spcBef>
                <a:spcPts val="225"/>
              </a:spcBef>
            </a:pPr>
            <a:r>
              <a:rPr sz="1200" i="1" dirty="0">
                <a:latin typeface="Arial"/>
                <a:cs typeface="Arial"/>
              </a:rPr>
              <a:t>E</a:t>
            </a:r>
            <a:r>
              <a:rPr sz="1200" i="1" spc="-5" dirty="0">
                <a:latin typeface="Arial"/>
                <a:cs typeface="Arial"/>
              </a:rPr>
              <a:t>n</a:t>
            </a:r>
            <a:r>
              <a:rPr sz="1200" i="1" dirty="0">
                <a:latin typeface="Arial"/>
                <a:cs typeface="Arial"/>
              </a:rPr>
              <a:t>tr</a:t>
            </a:r>
            <a:r>
              <a:rPr sz="1200" i="1" spc="-10" dirty="0">
                <a:latin typeface="Arial"/>
                <a:cs typeface="Arial"/>
              </a:rPr>
              <a:t>a</a:t>
            </a:r>
            <a:r>
              <a:rPr sz="1200" i="1" spc="-15" dirty="0">
                <a:latin typeface="Arial"/>
                <a:cs typeface="Arial"/>
              </a:rPr>
              <a:t>d</a:t>
            </a:r>
            <a:r>
              <a:rPr sz="1200" i="1" spc="-5" dirty="0">
                <a:latin typeface="Arial"/>
                <a:cs typeface="Arial"/>
              </a:rPr>
              <a:t>a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dirty="0">
                <a:latin typeface="Arial"/>
                <a:cs typeface="Arial"/>
              </a:rPr>
              <a:t>Grat</a:t>
            </a:r>
            <a:r>
              <a:rPr sz="1200" i="1" spc="5" dirty="0">
                <a:latin typeface="Arial"/>
                <a:cs typeface="Arial"/>
              </a:rPr>
              <a:t>u</a:t>
            </a:r>
            <a:r>
              <a:rPr sz="1200" i="1" spc="-20" dirty="0">
                <a:latin typeface="Arial"/>
                <a:cs typeface="Arial"/>
              </a:rPr>
              <a:t>i</a:t>
            </a:r>
            <a:r>
              <a:rPr sz="1200" i="1" dirty="0">
                <a:latin typeface="Arial"/>
                <a:cs typeface="Arial"/>
              </a:rPr>
              <a:t>ta</a:t>
            </a:r>
            <a:endParaRPr sz="12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651247" y="3628644"/>
            <a:ext cx="1187450" cy="20574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 marL="99695">
              <a:lnSpc>
                <a:spcPts val="1575"/>
              </a:lnSpc>
            </a:pPr>
            <a:r>
              <a:rPr sz="1400" spc="-30" dirty="0">
                <a:solidFill>
                  <a:srgbClr val="FFFFFF"/>
                </a:solidFill>
                <a:latin typeface="Arial MT"/>
                <a:cs typeface="Arial MT"/>
              </a:rPr>
              <a:t>CONTATOS:</a:t>
            </a:r>
            <a:endParaRPr sz="1400" dirty="0">
              <a:latin typeface="Arial MT"/>
              <a:cs typeface="Arial MT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979926" y="3886144"/>
            <a:ext cx="2586990" cy="861060"/>
          </a:xfrm>
          <a:prstGeom prst="rect">
            <a:avLst/>
          </a:prstGeom>
        </p:spPr>
        <p:txBody>
          <a:bodyPr vert="horz" wrap="square" lIns="0" tIns="32384" rIns="0" bIns="0" rtlCol="0">
            <a:spAutoFit/>
          </a:bodyPr>
          <a:lstStyle/>
          <a:p>
            <a:pPr marR="74295" algn="ctr">
              <a:lnSpc>
                <a:spcPct val="100000"/>
              </a:lnSpc>
              <a:spcBef>
                <a:spcPts val="254"/>
              </a:spcBef>
            </a:pPr>
            <a:r>
              <a:rPr sz="1400" dirty="0">
                <a:latin typeface="Arial MT"/>
                <a:cs typeface="Arial MT"/>
              </a:rPr>
              <a:t>(</a:t>
            </a:r>
            <a:r>
              <a:rPr sz="1800" baseline="2314" dirty="0">
                <a:latin typeface="Arial MT"/>
                <a:cs typeface="Arial MT"/>
              </a:rPr>
              <a:t>48)</a:t>
            </a:r>
            <a:r>
              <a:rPr sz="1800" spc="-67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3664-8110</a:t>
            </a:r>
            <a:r>
              <a:rPr sz="1800" spc="-104" baseline="2314" dirty="0">
                <a:latin typeface="Arial MT"/>
                <a:cs typeface="Arial MT"/>
              </a:rPr>
              <a:t> ·</a:t>
            </a:r>
            <a:r>
              <a:rPr sz="1800" spc="67" baseline="2314" dirty="0">
                <a:latin typeface="Arial MT"/>
                <a:cs typeface="Arial MT"/>
              </a:rPr>
              <a:t> </a:t>
            </a:r>
            <a:r>
              <a:rPr sz="1800" spc="-7" baseline="2314" dirty="0">
                <a:latin typeface="Arial MT"/>
                <a:cs typeface="Arial MT"/>
              </a:rPr>
              <a:t>(48)</a:t>
            </a:r>
            <a:r>
              <a:rPr sz="1800" spc="-82" baseline="2314" dirty="0">
                <a:latin typeface="Arial MT"/>
                <a:cs typeface="Arial MT"/>
              </a:rPr>
              <a:t> </a:t>
            </a:r>
            <a:r>
              <a:rPr sz="1800" spc="-22" baseline="2314" dirty="0">
                <a:latin typeface="Arial MT"/>
                <a:cs typeface="Arial MT"/>
              </a:rPr>
              <a:t>3664-8113</a:t>
            </a:r>
            <a:endParaRPr sz="1800" baseline="2314">
              <a:latin typeface="Arial MT"/>
              <a:cs typeface="Arial MT"/>
            </a:endParaRPr>
          </a:p>
          <a:p>
            <a:pPr marL="12700" marR="5080" indent="-2540" algn="ctr">
              <a:lnSpc>
                <a:spcPts val="1580"/>
              </a:lnSpc>
              <a:spcBef>
                <a:spcPts val="7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32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 </a:t>
            </a:r>
            <a:r>
              <a:rPr sz="1200" spc="-5" dirty="0">
                <a:latin typeface="Arial MT"/>
                <a:cs typeface="Arial MT"/>
              </a:rPr>
              <a:t> </a:t>
            </a:r>
            <a:r>
              <a:rPr sz="1200" dirty="0">
                <a:latin typeface="Arial MT"/>
                <a:cs typeface="Arial MT"/>
              </a:rPr>
              <a:t>site: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3"/>
              </a:rPr>
              <a:t>www.udesc.br/museudaescola </a:t>
            </a:r>
            <a:r>
              <a:rPr sz="1200" spc="-5" dirty="0">
                <a:latin typeface="Arial MT"/>
                <a:cs typeface="Arial MT"/>
              </a:rPr>
              <a:t> facebook:</a:t>
            </a:r>
            <a:r>
              <a:rPr sz="1200" spc="-80" dirty="0">
                <a:latin typeface="Arial MT"/>
                <a:cs typeface="Arial MT"/>
              </a:rPr>
              <a:t> </a:t>
            </a:r>
            <a:r>
              <a:rPr sz="1200" spc="-15" dirty="0">
                <a:latin typeface="Arial MT"/>
                <a:cs typeface="Arial MT"/>
              </a:rPr>
              <a:t>/museudaescolacatarinense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7" name="object 7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293108" y="5562600"/>
            <a:ext cx="1950719" cy="790956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418831" y="1078992"/>
            <a:ext cx="2923031" cy="1802891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324611" y="222504"/>
            <a:ext cx="2275840" cy="190500"/>
          </a:xfrm>
          <a:prstGeom prst="rect">
            <a:avLst/>
          </a:prstGeom>
          <a:solidFill>
            <a:srgbClr val="0000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60"/>
              </a:lnSpc>
            </a:pPr>
            <a:r>
              <a:rPr sz="1300" b="1" spc="-15" dirty="0">
                <a:solidFill>
                  <a:srgbClr val="FFFFFF"/>
                </a:solidFill>
                <a:latin typeface="Arial"/>
                <a:cs typeface="Arial"/>
              </a:rPr>
              <a:t>AGENDAMENTO</a:t>
            </a:r>
            <a:r>
              <a:rPr sz="1300" b="1" spc="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5" dirty="0">
                <a:solidFill>
                  <a:srgbClr val="FFFFFF"/>
                </a:solidFill>
                <a:latin typeface="Arial"/>
                <a:cs typeface="Arial"/>
              </a:rPr>
              <a:t>DE</a:t>
            </a:r>
            <a:r>
              <a:rPr sz="1300" b="1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300" b="1" spc="-25" dirty="0">
                <a:solidFill>
                  <a:srgbClr val="FFFFFF"/>
                </a:solidFill>
                <a:latin typeface="Arial"/>
                <a:cs typeface="Arial"/>
              </a:rPr>
              <a:t>VISITAS</a:t>
            </a:r>
            <a:endParaRPr sz="13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03047" y="3561969"/>
            <a:ext cx="2636520" cy="574675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065" marR="5080" algn="ctr">
              <a:lnSpc>
                <a:spcPct val="96000"/>
              </a:lnSpc>
              <a:spcBef>
                <a:spcPts val="155"/>
              </a:spcBef>
            </a:pPr>
            <a:r>
              <a:rPr sz="1300" spc="-15" dirty="0">
                <a:latin typeface="Arial MT"/>
                <a:cs typeface="Arial MT"/>
              </a:rPr>
              <a:t>Para</a:t>
            </a:r>
            <a:r>
              <a:rPr sz="1300" spc="5" dirty="0">
                <a:latin typeface="Arial MT"/>
                <a:cs typeface="Arial MT"/>
              </a:rPr>
              <a:t> </a:t>
            </a:r>
            <a:r>
              <a:rPr sz="1300" b="1" spc="-5" dirty="0">
                <a:latin typeface="Arial"/>
                <a:cs typeface="Arial"/>
              </a:rPr>
              <a:t>v</a:t>
            </a:r>
            <a:r>
              <a:rPr sz="1200" b="1" spc="-5" dirty="0">
                <a:latin typeface="Arial"/>
                <a:cs typeface="Arial"/>
              </a:rPr>
              <a:t>isitas</a:t>
            </a:r>
            <a:r>
              <a:rPr sz="1200" b="1" spc="-3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mediadas</a:t>
            </a:r>
            <a:r>
              <a:rPr sz="1200" b="1" spc="-40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ou</a:t>
            </a:r>
            <a:r>
              <a:rPr sz="1200" b="1" spc="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visitas</a:t>
            </a:r>
            <a:r>
              <a:rPr sz="1200" b="1" spc="-45" dirty="0">
                <a:latin typeface="Arial"/>
                <a:cs typeface="Arial"/>
              </a:rPr>
              <a:t> </a:t>
            </a:r>
            <a:r>
              <a:rPr sz="1200" b="1" spc="-5" dirty="0">
                <a:latin typeface="Arial"/>
                <a:cs typeface="Arial"/>
              </a:rPr>
              <a:t>em </a:t>
            </a:r>
            <a:r>
              <a:rPr sz="1200" b="1" spc="-315" dirty="0">
                <a:latin typeface="Arial"/>
                <a:cs typeface="Arial"/>
              </a:rPr>
              <a:t> </a:t>
            </a:r>
            <a:r>
              <a:rPr sz="1200" b="1" dirty="0">
                <a:latin typeface="Arial"/>
                <a:cs typeface="Arial"/>
              </a:rPr>
              <a:t>grupo </a:t>
            </a:r>
            <a:r>
              <a:rPr sz="1200" spc="-5" dirty="0">
                <a:latin typeface="Arial MT"/>
                <a:cs typeface="Arial MT"/>
              </a:rPr>
              <a:t>você deve </a:t>
            </a:r>
            <a:r>
              <a:rPr sz="1200" spc="-10" dirty="0">
                <a:latin typeface="Arial MT"/>
                <a:cs typeface="Arial MT"/>
              </a:rPr>
              <a:t>agendar </a:t>
            </a:r>
            <a:r>
              <a:rPr sz="1200" spc="-5" dirty="0">
                <a:latin typeface="Arial MT"/>
                <a:cs typeface="Arial MT"/>
              </a:rPr>
              <a:t>através </a:t>
            </a:r>
            <a:r>
              <a:rPr sz="1200" dirty="0">
                <a:latin typeface="Arial MT"/>
                <a:cs typeface="Arial MT"/>
              </a:rPr>
              <a:t>dos </a:t>
            </a:r>
            <a:r>
              <a:rPr sz="1200" spc="-32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seguintes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contatos:</a:t>
            </a:r>
            <a:endParaRPr sz="1200" dirty="0">
              <a:latin typeface="Arial MT"/>
              <a:cs typeface="Arial MT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2087" y="4286199"/>
            <a:ext cx="2701290" cy="3873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8575" algn="ctr">
              <a:lnSpc>
                <a:spcPts val="1425"/>
              </a:lnSpc>
              <a:spcBef>
                <a:spcPts val="100"/>
              </a:spcBef>
            </a:pPr>
            <a:r>
              <a:rPr sz="1200" spc="-5" dirty="0">
                <a:latin typeface="Arial MT"/>
                <a:cs typeface="Arial MT"/>
              </a:rPr>
              <a:t>e-mail: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u="sng" spc="-10" dirty="0">
                <a:uFill>
                  <a:solidFill>
                    <a:srgbClr val="000000"/>
                  </a:solidFill>
                </a:uFill>
                <a:latin typeface="Arial MT"/>
                <a:cs typeface="Arial MT"/>
                <a:hlinkClick r:id="rId2"/>
              </a:rPr>
              <a:t>museudaescola@udesc.br</a:t>
            </a:r>
            <a:endParaRPr sz="1200">
              <a:latin typeface="Arial MT"/>
              <a:cs typeface="Arial MT"/>
            </a:endParaRPr>
          </a:p>
          <a:p>
            <a:pPr algn="ctr">
              <a:lnSpc>
                <a:spcPts val="1425"/>
              </a:lnSpc>
            </a:pPr>
            <a:r>
              <a:rPr sz="1200" spc="-5" dirty="0">
                <a:latin typeface="Arial MT"/>
                <a:cs typeface="Arial MT"/>
              </a:rPr>
              <a:t>telefones:</a:t>
            </a:r>
            <a:r>
              <a:rPr sz="1200" spc="-50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30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36648110</a:t>
            </a:r>
            <a:r>
              <a:rPr sz="1200" spc="-55" dirty="0">
                <a:latin typeface="Arial MT"/>
                <a:cs typeface="Arial MT"/>
              </a:rPr>
              <a:t> </a:t>
            </a:r>
            <a:r>
              <a:rPr sz="1200" spc="-5" dirty="0">
                <a:latin typeface="Arial MT"/>
                <a:cs typeface="Arial MT"/>
              </a:rPr>
              <a:t>(48)</a:t>
            </a:r>
            <a:r>
              <a:rPr sz="1200" spc="-45" dirty="0">
                <a:latin typeface="Arial MT"/>
                <a:cs typeface="Arial MT"/>
              </a:rPr>
              <a:t> </a:t>
            </a:r>
            <a:r>
              <a:rPr sz="1200" spc="-20" dirty="0">
                <a:latin typeface="Arial MT"/>
                <a:cs typeface="Arial MT"/>
              </a:rPr>
              <a:t>36648113</a:t>
            </a:r>
            <a:endParaRPr sz="1200">
              <a:latin typeface="Arial MT"/>
              <a:cs typeface="Arial MT"/>
            </a:endParaRPr>
          </a:p>
        </p:txBody>
      </p:sp>
      <p:pic>
        <p:nvPicPr>
          <p:cNvPr id="12" name="object 12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24611" y="729996"/>
            <a:ext cx="2776728" cy="2468880"/>
          </a:xfrm>
          <a:prstGeom prst="rect">
            <a:avLst/>
          </a:prstGeom>
        </p:spPr>
      </p:pic>
      <p:sp>
        <p:nvSpPr>
          <p:cNvPr id="13" name="object 7">
            <a:extLst>
              <a:ext uri="{FF2B5EF4-FFF2-40B4-BE49-F238E27FC236}">
                <a16:creationId xmlns:a16="http://schemas.microsoft.com/office/drawing/2014/main" id="{04EE5BF9-781F-7E5E-E13E-D5C7045F9330}"/>
              </a:ext>
            </a:extLst>
          </p:cNvPr>
          <p:cNvSpPr txBox="1"/>
          <p:nvPr/>
        </p:nvSpPr>
        <p:spPr>
          <a:xfrm>
            <a:off x="7280146" y="3778250"/>
            <a:ext cx="3200400" cy="696344"/>
          </a:xfrm>
          <a:prstGeom prst="rect">
            <a:avLst/>
          </a:prstGeom>
        </p:spPr>
        <p:txBody>
          <a:bodyPr vert="horz" wrap="square" lIns="0" tIns="24130" rIns="0" bIns="0" rtlCol="0">
            <a:spAutoFit/>
          </a:bodyPr>
          <a:lstStyle/>
          <a:p>
            <a:pPr marL="41275" algn="ctr">
              <a:lnSpc>
                <a:spcPct val="100000"/>
              </a:lnSpc>
              <a:spcBef>
                <a:spcPts val="190"/>
              </a:spcBef>
            </a:pPr>
            <a:r>
              <a:rPr sz="1400" dirty="0">
                <a:latin typeface="Arial MT"/>
                <a:cs typeface="Arial MT"/>
              </a:rPr>
              <a:t>AGE</a:t>
            </a:r>
            <a:r>
              <a:rPr sz="1400" spc="-10" dirty="0">
                <a:latin typeface="Arial MT"/>
                <a:cs typeface="Arial MT"/>
              </a:rPr>
              <a:t>ND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14" dirty="0">
                <a:latin typeface="Arial MT"/>
                <a:cs typeface="Arial MT"/>
              </a:rPr>
              <a:t> 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E</a:t>
            </a:r>
            <a:r>
              <a:rPr sz="1400" spc="-105" dirty="0">
                <a:latin typeface="Arial MT"/>
                <a:cs typeface="Arial MT"/>
              </a:rPr>
              <a:t> </a:t>
            </a:r>
            <a:r>
              <a:rPr sz="1400" spc="-11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T</a:t>
            </a:r>
            <a:r>
              <a:rPr sz="1400" dirty="0">
                <a:latin typeface="Arial MT"/>
                <a:cs typeface="Arial MT"/>
              </a:rPr>
              <a:t>IVI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dirty="0">
                <a:latin typeface="Arial MT"/>
                <a:cs typeface="Arial MT"/>
              </a:rPr>
              <a:t>A</a:t>
            </a:r>
            <a:r>
              <a:rPr sz="1400" spc="-10" dirty="0">
                <a:latin typeface="Arial MT"/>
                <a:cs typeface="Arial MT"/>
              </a:rPr>
              <a:t>D</a:t>
            </a:r>
            <a:r>
              <a:rPr sz="1400" spc="-15" dirty="0">
                <a:latin typeface="Arial MT"/>
                <a:cs typeface="Arial MT"/>
              </a:rPr>
              <a:t>E</a:t>
            </a:r>
            <a:r>
              <a:rPr sz="1400" dirty="0">
                <a:latin typeface="Arial MT"/>
                <a:cs typeface="Arial MT"/>
              </a:rPr>
              <a:t>S</a:t>
            </a:r>
            <a:endParaRPr lang="pt-BR" sz="1400" dirty="0">
              <a:latin typeface="Arial MT"/>
              <a:cs typeface="Arial MT"/>
            </a:endParaRPr>
          </a:p>
          <a:p>
            <a:pPr marL="12700" algn="ctr">
              <a:lnSpc>
                <a:spcPct val="100000"/>
              </a:lnSpc>
              <a:spcBef>
                <a:spcPts val="170"/>
              </a:spcBef>
            </a:pPr>
            <a:r>
              <a:rPr lang="pt-BR" sz="2800" spc="-5" dirty="0">
                <a:latin typeface="Arial MT"/>
                <a:cs typeface="Arial MT"/>
              </a:rPr>
              <a:t>SETEMBRO/2023</a:t>
            </a:r>
            <a:endParaRPr lang="pt-BR" sz="2800" dirty="0">
              <a:latin typeface="Arial MT"/>
              <a:cs typeface="Arial MT"/>
            </a:endParaRPr>
          </a:p>
        </p:txBody>
      </p:sp>
    </p:spTree>
    <p:extLst>
      <p:ext uri="{BB962C8B-B14F-4D97-AF65-F5344CB8AC3E}">
        <p14:creationId xmlns:p14="http://schemas.microsoft.com/office/powerpoint/2010/main" val="238292950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453</TotalTime>
  <Words>4770</Words>
  <Application>Microsoft Office PowerPoint</Application>
  <PresentationFormat>Personalizar</PresentationFormat>
  <Paragraphs>459</Paragraphs>
  <Slides>28</Slides>
  <Notes>12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28</vt:i4>
      </vt:variant>
    </vt:vector>
  </HeadingPairs>
  <TitlesOfParts>
    <vt:vector size="33" baseType="lpstr">
      <vt:lpstr>Arial</vt:lpstr>
      <vt:lpstr>Arial MT</vt:lpstr>
      <vt:lpstr>Calibri</vt:lpstr>
      <vt:lpstr>Cambria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RODRIGO BRENNER DA SILVA PENHA</dc:creator>
  <cp:lastModifiedBy>LETICIA DAMAZIO DE JESUS</cp:lastModifiedBy>
  <cp:revision>54</cp:revision>
  <dcterms:created xsi:type="dcterms:W3CDTF">2023-06-13T23:09:20Z</dcterms:created>
  <dcterms:modified xsi:type="dcterms:W3CDTF">2023-09-15T17:12:03Z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2022-03-22T00:00:00Z</vt:filetime>
  </property>
  <property fmtid="{D5CDD505-2E9C-101B-9397-08002B2CF9AE}" pid="3" name="Creator">
    <vt:lpwstr>Microsoft® PowerPoint® LTSC</vt:lpwstr>
  </property>
  <property fmtid="{D5CDD505-2E9C-101B-9397-08002B2CF9AE}" pid="4" name="LastSaved">
    <vt:filetime>2023-06-13T00:00:00Z</vt:filetime>
  </property>
</Properties>
</file>