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1" r:id="rId2"/>
    <p:sldId id="302" r:id="rId3"/>
    <p:sldId id="305" r:id="rId4"/>
    <p:sldId id="303" r:id="rId5"/>
    <p:sldId id="310" r:id="rId6"/>
    <p:sldId id="308" r:id="rId7"/>
    <p:sldId id="309" r:id="rId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92" d="100"/>
          <a:sy n="92" d="100"/>
        </p:scale>
        <p:origin x="8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tr-arquivos\PROPLAN\03%20-%20Or&#231;amento\Apresenta&#231;&#245;es%202017\Proje&#231;&#245;es%202017_ok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2016330945\Desktop\Bolsa%20Institucional%20Comparativo%202017a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2016330945\Desktop\Bolsa%20Institucional%20Comparativo%202017a.xls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83740789629778"/>
          <c:y val="0.15137832599557663"/>
          <c:w val="0.81562086412083101"/>
          <c:h val="0.7724762645410064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792561672910828E-17"/>
                  <c:y val="-0.366255144032921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646838675175452"/>
                  <c:y val="-2.97102713520664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Plan1!$J$3:$K$3</c:f>
              <c:strCache>
                <c:ptCount val="2"/>
                <c:pt idx="0">
                  <c:v>LOA</c:v>
                </c:pt>
                <c:pt idx="1">
                  <c:v>COTA FINANCEIRA</c:v>
                </c:pt>
              </c:strCache>
            </c:strRef>
          </c:cat>
          <c:val>
            <c:numRef>
              <c:f>Plan1!$J$4:$K$4</c:f>
              <c:numCache>
                <c:formatCode>_(* #,##0.00_);_(* \(#,##0.00\);_(* "-"??_);_(@_)</c:formatCode>
                <c:ptCount val="2"/>
                <c:pt idx="0">
                  <c:v>368022000</c:v>
                </c:pt>
                <c:pt idx="1">
                  <c:v>350448509.79999995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17800596179809849"/>
                  <c:y val="8.23045267489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Plan1!$J$3:$K$3</c:f>
              <c:strCache>
                <c:ptCount val="2"/>
                <c:pt idx="0">
                  <c:v>LOA</c:v>
                </c:pt>
                <c:pt idx="1">
                  <c:v>COTA FINANCEIRA</c:v>
                </c:pt>
              </c:strCache>
            </c:strRef>
          </c:cat>
          <c:val>
            <c:numRef>
              <c:f>Plan1!$J$5:$K$5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.15730061302039886"/>
                  <c:y val="1.5368281302661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29266282552227"/>
                      <c:h val="0.1151647710702828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Plan1!$J$3:$K$3</c:f>
              <c:strCache>
                <c:ptCount val="2"/>
                <c:pt idx="0">
                  <c:v>LOA</c:v>
                </c:pt>
                <c:pt idx="1">
                  <c:v>COTA FINANCEIRA</c:v>
                </c:pt>
              </c:strCache>
            </c:strRef>
          </c:cat>
          <c:val>
            <c:numRef>
              <c:f>Plan1!$J$6:$K$6</c:f>
              <c:numCache>
                <c:formatCode>_(* #,##0.00_);_(* \(#,##0.00\);_(* "-"??_);_(@_)</c:formatCode>
                <c:ptCount val="2"/>
                <c:pt idx="1">
                  <c:v>3040127.1449999996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197280"/>
        <c:axId val="189197840"/>
      </c:barChart>
      <c:catAx>
        <c:axId val="18919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9197840"/>
        <c:crosses val="autoZero"/>
        <c:auto val="1"/>
        <c:lblAlgn val="ctr"/>
        <c:lblOffset val="100"/>
        <c:noMultiLvlLbl val="0"/>
      </c:catAx>
      <c:valAx>
        <c:axId val="189197840"/>
        <c:scaling>
          <c:orientation val="minMax"/>
          <c:min val="3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9197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Plan2!$B$1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Plan2!$A$2:$A$15</c:f>
              <c:strCache>
                <c:ptCount val="14"/>
                <c:pt idx="0">
                  <c:v>APOIO DISCENTE </c:v>
                </c:pt>
                <c:pt idx="1">
                  <c:v>ENSINO</c:v>
                </c:pt>
                <c:pt idx="2">
                  <c:v>ESTAGIO</c:v>
                </c:pt>
                <c:pt idx="3">
                  <c:v>EXTENSÃO</c:v>
                </c:pt>
                <c:pt idx="4">
                  <c:v>EXTENSÃO CULTURAL</c:v>
                </c:pt>
                <c:pt idx="5">
                  <c:v>MONITORIA DE GRADUACAO</c:v>
                </c:pt>
                <c:pt idx="6">
                  <c:v>PRAPE</c:v>
                </c:pt>
                <c:pt idx="7">
                  <c:v>PROBIC</c:v>
                </c:pt>
                <c:pt idx="8">
                  <c:v>PROBITI</c:v>
                </c:pt>
                <c:pt idx="9">
                  <c:v>PROIP</c:v>
                </c:pt>
                <c:pt idx="10">
                  <c:v>PROME</c:v>
                </c:pt>
                <c:pt idx="11">
                  <c:v>PROME NACIONAL</c:v>
                </c:pt>
                <c:pt idx="12">
                  <c:v>PROMOP</c:v>
                </c:pt>
                <c:pt idx="13">
                  <c:v>PRORES</c:v>
                </c:pt>
              </c:strCache>
            </c:strRef>
          </c:cat>
          <c:val>
            <c:numRef>
              <c:f>Plan2!$B$2:$B$15</c:f>
              <c:numCache>
                <c:formatCode>_-[$R$-416]\ * #,##0.00_-;\-[$R$-416]\ * #,##0.00_-;_-[$R$-416]\ * "-"??_-;_-@_-</c:formatCode>
                <c:ptCount val="14"/>
                <c:pt idx="0">
                  <c:v>2142058.1800000002</c:v>
                </c:pt>
                <c:pt idx="1">
                  <c:v>0</c:v>
                </c:pt>
                <c:pt idx="2">
                  <c:v>909774.69000000018</c:v>
                </c:pt>
                <c:pt idx="3">
                  <c:v>1430847.0799999998</c:v>
                </c:pt>
                <c:pt idx="4">
                  <c:v>138373.32</c:v>
                </c:pt>
                <c:pt idx="5">
                  <c:v>1030591.57</c:v>
                </c:pt>
                <c:pt idx="6">
                  <c:v>1394609.4900000002</c:v>
                </c:pt>
                <c:pt idx="7">
                  <c:v>1042373.3</c:v>
                </c:pt>
                <c:pt idx="8">
                  <c:v>74226.66</c:v>
                </c:pt>
                <c:pt idx="9">
                  <c:v>329253.3</c:v>
                </c:pt>
                <c:pt idx="10">
                  <c:v>370663.02</c:v>
                </c:pt>
                <c:pt idx="11">
                  <c:v>9000</c:v>
                </c:pt>
                <c:pt idx="12">
                  <c:v>2712449.86</c:v>
                </c:pt>
                <c:pt idx="13">
                  <c:v>160650</c:v>
                </c:pt>
              </c:numCache>
            </c:numRef>
          </c:val>
        </c:ser>
        <c:ser>
          <c:idx val="1"/>
          <c:order val="1"/>
          <c:tx>
            <c:strRef>
              <c:f>Plan2!$C$1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Plan2!$A$2:$A$15</c:f>
              <c:strCache>
                <c:ptCount val="14"/>
                <c:pt idx="0">
                  <c:v>APOIO DISCENTE </c:v>
                </c:pt>
                <c:pt idx="1">
                  <c:v>ENSINO</c:v>
                </c:pt>
                <c:pt idx="2">
                  <c:v>ESTAGIO</c:v>
                </c:pt>
                <c:pt idx="3">
                  <c:v>EXTENSÃO</c:v>
                </c:pt>
                <c:pt idx="4">
                  <c:v>EXTENSÃO CULTURAL</c:v>
                </c:pt>
                <c:pt idx="5">
                  <c:v>MONITORIA DE GRADUACAO</c:v>
                </c:pt>
                <c:pt idx="6">
                  <c:v>PRAPE</c:v>
                </c:pt>
                <c:pt idx="7">
                  <c:v>PROBIC</c:v>
                </c:pt>
                <c:pt idx="8">
                  <c:v>PROBITI</c:v>
                </c:pt>
                <c:pt idx="9">
                  <c:v>PROIP</c:v>
                </c:pt>
                <c:pt idx="10">
                  <c:v>PROME</c:v>
                </c:pt>
                <c:pt idx="11">
                  <c:v>PROME NACIONAL</c:v>
                </c:pt>
                <c:pt idx="12">
                  <c:v>PROMOP</c:v>
                </c:pt>
                <c:pt idx="13">
                  <c:v>PRORES</c:v>
                </c:pt>
              </c:strCache>
            </c:strRef>
          </c:cat>
          <c:val>
            <c:numRef>
              <c:f>Plan2!$C$2:$C$15</c:f>
              <c:numCache>
                <c:formatCode>_-[$R$-416]\ * #,##0.00_-;\-[$R$-416]\ * #,##0.00_-;_-[$R$-416]\ * "-"??_-;_-@_-</c:formatCode>
                <c:ptCount val="14"/>
                <c:pt idx="0">
                  <c:v>1952639.97</c:v>
                </c:pt>
                <c:pt idx="1">
                  <c:v>167400</c:v>
                </c:pt>
                <c:pt idx="2">
                  <c:v>900456.29</c:v>
                </c:pt>
                <c:pt idx="3">
                  <c:v>1488400</c:v>
                </c:pt>
                <c:pt idx="4">
                  <c:v>176000</c:v>
                </c:pt>
                <c:pt idx="5">
                  <c:v>1260000</c:v>
                </c:pt>
                <c:pt idx="6">
                  <c:v>1620000</c:v>
                </c:pt>
                <c:pt idx="7">
                  <c:v>1117600</c:v>
                </c:pt>
                <c:pt idx="8">
                  <c:v>56000</c:v>
                </c:pt>
                <c:pt idx="9">
                  <c:v>272800</c:v>
                </c:pt>
                <c:pt idx="10">
                  <c:v>312180.47999999998</c:v>
                </c:pt>
                <c:pt idx="11">
                  <c:v>79200</c:v>
                </c:pt>
                <c:pt idx="12">
                  <c:v>3345000</c:v>
                </c:pt>
                <c:pt idx="13">
                  <c:v>252450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0701584"/>
        <c:axId val="260702144"/>
        <c:axId val="0"/>
      </c:bar3DChart>
      <c:catAx>
        <c:axId val="26070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0702144"/>
        <c:crosses val="autoZero"/>
        <c:auto val="1"/>
        <c:lblAlgn val="ctr"/>
        <c:lblOffset val="100"/>
        <c:noMultiLvlLbl val="0"/>
      </c:catAx>
      <c:valAx>
        <c:axId val="26070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[$R$-416]\ * #,##0.00_-;\-[$R$-416]\ * #,##0.00_-;_-[$R$-416]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070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Projeção</a:t>
            </a:r>
            <a:r>
              <a:rPr lang="pt-BR" baseline="0" dirty="0"/>
              <a:t> Bolsas e auxílios</a:t>
            </a: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Plan2!$B$37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Plan2!$C$37</c:f>
              <c:numCache>
                <c:formatCode>_-[$R$-416]\ * #,##0.00_-;\-[$R$-416]\ * #,##0.00_-;_-[$R$-416]\ * "-"??_-;_-@_-</c:formatCode>
                <c:ptCount val="1"/>
                <c:pt idx="0">
                  <c:v>12006110.43</c:v>
                </c:pt>
              </c:numCache>
            </c:numRef>
          </c:val>
        </c:ser>
        <c:ser>
          <c:idx val="1"/>
          <c:order val="1"/>
          <c:tx>
            <c:strRef>
              <c:f>Plan2!$B$38</c:f>
              <c:strCache>
                <c:ptCount val="1"/>
                <c:pt idx="0">
                  <c:v>Programação 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Plan2!$C$38</c:f>
              <c:numCache>
                <c:formatCode>_-[$R$-416]\ * #,##0.00_-;\-[$R$-416]\ * #,##0.00_-;_-[$R$-416]\ * "-"??_-;_-@_-</c:formatCode>
                <c:ptCount val="1"/>
                <c:pt idx="0">
                  <c:v>13096126.74</c:v>
                </c:pt>
              </c:numCache>
            </c:numRef>
          </c:val>
        </c:ser>
        <c:ser>
          <c:idx val="2"/>
          <c:order val="2"/>
          <c:tx>
            <c:strRef>
              <c:f>Plan2!$B$39</c:f>
              <c:strCache>
                <c:ptCount val="1"/>
                <c:pt idx="0">
                  <c:v>Meta LOA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Plan2!$C$39</c:f>
              <c:numCache>
                <c:formatCode>_-[$R$-416]\ * #,##0.00_-;\-[$R$-416]\ * #,##0.00_-;_-[$R$-416]\ * "-"??_-;_-@_-</c:formatCode>
                <c:ptCount val="1"/>
                <c:pt idx="0">
                  <c:v>12655000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0890048"/>
        <c:axId val="260890608"/>
      </c:barChart>
      <c:catAx>
        <c:axId val="26089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0890608"/>
        <c:crosses val="autoZero"/>
        <c:auto val="1"/>
        <c:lblAlgn val="ctr"/>
        <c:lblOffset val="100"/>
        <c:noMultiLvlLbl val="0"/>
      </c:catAx>
      <c:valAx>
        <c:axId val="260890608"/>
        <c:scaling>
          <c:orientation val="minMax"/>
          <c:min val="6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[$R$-416]\ * #,##0.00_-;\-[$R$-416]\ * #,##0.00_-;_-[$R$-416]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089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0.68004</cdr:x>
      <cdr:y>0.32965</cdr:y>
    </cdr:from>
    <cdr:to>
      <cdr:x>0.87495</cdr:x>
      <cdr:y>0.42375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778238" y="1732835"/>
          <a:ext cx="1656139" cy="494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800" b="1" kern="1200" dirty="0" smtClean="0">
              <a:solidFill>
                <a:prstClr val="black">
                  <a:lumMod val="75000"/>
                  <a:lumOff val="25000"/>
                </a:prstClr>
              </a:solidFill>
            </a:rPr>
            <a:t>353.488.636,95</a:t>
          </a:r>
          <a:endParaRPr lang="pt-BR" sz="1800" b="1" kern="1200" dirty="0">
            <a:solidFill>
              <a:prstClr val="black">
                <a:lumMod val="75000"/>
                <a:lumOff val="25000"/>
              </a:prstClr>
            </a:solidFill>
          </a:endParaRPr>
        </a:p>
      </cdr:txBody>
    </cdr:sp>
  </cdr:relSizeAnchor>
  <cdr:relSizeAnchor xmlns:cdr="http://schemas.openxmlformats.org/drawingml/2006/chartDrawing">
    <cdr:from>
      <cdr:x>0.8896</cdr:x>
      <cdr:y>0.37712</cdr:y>
    </cdr:from>
    <cdr:to>
      <cdr:x>1</cdr:x>
      <cdr:y>0.43782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7558881" y="1982359"/>
          <a:ext cx="938063" cy="319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400" b="1" dirty="0"/>
            <a:t>CELESC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0.26375</cdr:x>
      <cdr:y>0.18506</cdr:y>
    </cdr:from>
    <cdr:to>
      <cdr:x>0.44488</cdr:x>
      <cdr:y>0.28045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411760" y="698476"/>
          <a:ext cx="165618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400" dirty="0" smtClean="0"/>
            <a:t>R$ 12.006.110,43</a:t>
          </a:r>
        </a:p>
        <a:p xmlns:a="http://schemas.openxmlformats.org/drawingml/2006/main">
          <a:endParaRPr lang="pt-BR" sz="1400" dirty="0"/>
        </a:p>
      </cdr:txBody>
    </cdr:sp>
  </cdr:relSizeAnchor>
  <cdr:relSizeAnchor xmlns:cdr="http://schemas.openxmlformats.org/drawingml/2006/chartDrawing">
    <cdr:from>
      <cdr:x>0.46063</cdr:x>
      <cdr:y>0.10875</cdr:y>
    </cdr:from>
    <cdr:to>
      <cdr:x>0.63878</cdr:x>
      <cdr:y>0.18506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211960" y="410444"/>
          <a:ext cx="162905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400" dirty="0" smtClean="0"/>
            <a:t>R$ 13.096.126,74</a:t>
          </a:r>
          <a:endParaRPr lang="pt-BR" sz="1400" dirty="0"/>
        </a:p>
      </cdr:txBody>
    </cdr:sp>
  </cdr:relSizeAnchor>
  <cdr:relSizeAnchor xmlns:cdr="http://schemas.openxmlformats.org/drawingml/2006/chartDrawing">
    <cdr:from>
      <cdr:x>0.66537</cdr:x>
      <cdr:y>0.1469</cdr:y>
    </cdr:from>
    <cdr:to>
      <cdr:x>0.83075</cdr:x>
      <cdr:y>0.2423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6084168" y="554460"/>
          <a:ext cx="151216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400" dirty="0" smtClean="0"/>
            <a:t>R$ 12.655.000,00</a:t>
          </a:r>
          <a:endParaRPr lang="pt-BR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905EA-AB88-4422-9819-AD430FEFB8B2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7EBC-E1E8-4E98-839E-61D491378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714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7CEEE-8B21-4C2C-814E-474980271041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608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8DB6F-1C67-4FB8-8657-4F83D78D13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810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2880-B00F-466C-993F-476108056267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A686-8D33-4786-8CC1-293C06B5A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54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2880-B00F-466C-993F-476108056267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A686-8D33-4786-8CC1-293C06B5A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05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2880-B00F-466C-993F-476108056267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A686-8D33-4786-8CC1-293C06B5A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48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2880-B00F-466C-993F-476108056267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A686-8D33-4786-8CC1-293C06B5A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50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2880-B00F-466C-993F-476108056267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A686-8D33-4786-8CC1-293C06B5A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6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2880-B00F-466C-993F-476108056267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A686-8D33-4786-8CC1-293C06B5A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69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2880-B00F-466C-993F-476108056267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A686-8D33-4786-8CC1-293C06B5A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47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2880-B00F-466C-993F-476108056267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A686-8D33-4786-8CC1-293C06B5A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61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2880-B00F-466C-993F-476108056267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A686-8D33-4786-8CC1-293C06B5A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37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2880-B00F-466C-993F-476108056267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A686-8D33-4786-8CC1-293C06B5A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06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2880-B00F-466C-993F-476108056267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A686-8D33-4786-8CC1-293C06B5A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1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2880-B00F-466C-993F-476108056267}" type="datetimeFigureOut">
              <a:rPr lang="pt-BR" smtClean="0"/>
              <a:t>10/02/2017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9A686-8D33-4786-8CC1-293C06B5A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65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70" y="13964"/>
            <a:ext cx="2826060" cy="61694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" t="1" r="1533" b="44078"/>
          <a:stretch/>
        </p:blipFill>
        <p:spPr>
          <a:xfrm>
            <a:off x="0" y="5942981"/>
            <a:ext cx="9144000" cy="915019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0" y="2116175"/>
            <a:ext cx="9144000" cy="1170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54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Orçamento </a:t>
            </a:r>
            <a:r>
              <a:rPr lang="pt-BR" sz="5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6909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70" y="13964"/>
            <a:ext cx="2826060" cy="61694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" t="1" r="1533" b="44078"/>
          <a:stretch/>
        </p:blipFill>
        <p:spPr>
          <a:xfrm>
            <a:off x="0" y="5942981"/>
            <a:ext cx="9144000" cy="91501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899592" y="1903472"/>
            <a:ext cx="7488832" cy="411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t-B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381517"/>
              </p:ext>
            </p:extLst>
          </p:nvPr>
        </p:nvGraphicFramePr>
        <p:xfrm>
          <a:off x="251519" y="645586"/>
          <a:ext cx="8640961" cy="515872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536504"/>
                <a:gridCol w="792088"/>
                <a:gridCol w="1656184"/>
                <a:gridCol w="1656185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Natureza da Receita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Fonte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LOA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Cota </a:t>
                      </a:r>
                      <a:r>
                        <a:rPr lang="pt-BR" sz="2000" dirty="0">
                          <a:effectLst/>
                        </a:rPr>
                        <a:t>Financeira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  Duodécimo </a:t>
                      </a:r>
                      <a:r>
                        <a:rPr lang="pt-BR" sz="1400" dirty="0">
                          <a:effectLst/>
                        </a:rPr>
                        <a:t>- 2,49% da Receita Líquida Disponível (RLD)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0.100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</a:t>
                      </a:r>
                      <a:r>
                        <a:rPr lang="pt-BR" sz="1400" dirty="0" smtClean="0">
                          <a:effectLst/>
                        </a:rPr>
                        <a:t>368.022.000,00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350.448.509,79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27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  ICMS </a:t>
                      </a:r>
                      <a:r>
                        <a:rPr lang="pt-BR" sz="1400" dirty="0">
                          <a:effectLst/>
                        </a:rPr>
                        <a:t>- FUNDOSOCIAL Estadual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0.161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8.964.000,00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</a:t>
                      </a:r>
                      <a:r>
                        <a:rPr lang="pt-BR" sz="1400" dirty="0" smtClean="0">
                          <a:effectLst/>
                        </a:rPr>
                        <a:t>3.720.000,00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27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  ICMS </a:t>
                      </a:r>
                      <a:r>
                        <a:rPr lang="pt-BR" sz="1400" dirty="0">
                          <a:effectLst/>
                        </a:rPr>
                        <a:t>- SEITEC Estadual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0.162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2.913.300,00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 2.913.300,00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  Transferências </a:t>
                      </a:r>
                      <a:r>
                        <a:rPr lang="pt-BR" sz="1400" dirty="0">
                          <a:effectLst/>
                        </a:rPr>
                        <a:t>de Instituições Privadas - Fundação UDESC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0.265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4.856.502,00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</a:t>
                      </a:r>
                      <a:r>
                        <a:rPr lang="pt-BR" sz="1400" dirty="0" smtClean="0">
                          <a:effectLst/>
                        </a:rPr>
                        <a:t>4.303.567,24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42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 Serviços </a:t>
                      </a:r>
                      <a:r>
                        <a:rPr lang="pt-BR" sz="1400" dirty="0">
                          <a:effectLst/>
                        </a:rPr>
                        <a:t>de radiodifusão, inscrição em concursos públicos, </a:t>
                      </a:r>
                      <a:r>
                        <a:rPr lang="pt-BR" sz="1400" dirty="0" smtClean="0">
                          <a:effectLst/>
                        </a:rPr>
                        <a:t>   vestibulares</a:t>
                      </a:r>
                      <a:r>
                        <a:rPr lang="pt-BR" sz="1400" dirty="0">
                          <a:effectLst/>
                        </a:rPr>
                        <a:t>, taxas e emolumentos, e elaboração e supervisão de projetos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0.240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3.899.237,00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</a:t>
                      </a:r>
                      <a:r>
                        <a:rPr lang="pt-BR" sz="1400" dirty="0" smtClean="0">
                          <a:effectLst/>
                        </a:rPr>
                        <a:t>2.179.331,76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44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 Aluguéis </a:t>
                      </a:r>
                      <a:r>
                        <a:rPr lang="pt-BR" sz="1400" dirty="0">
                          <a:effectLst/>
                        </a:rPr>
                        <a:t>de Salas, Lanchonete e Restaurante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0.260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                385.637,00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    </a:t>
                      </a:r>
                      <a:r>
                        <a:rPr lang="pt-BR" sz="1400" dirty="0" smtClean="0">
                          <a:effectLst/>
                        </a:rPr>
                        <a:t>256.367,16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42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 Multas </a:t>
                      </a:r>
                      <a:r>
                        <a:rPr lang="pt-BR" sz="1400" dirty="0">
                          <a:effectLst/>
                        </a:rPr>
                        <a:t>e Juros Previstos em Contrato /Indenizações por Uso Indevido do Patrimônio Público/ Receita da Dívida Ativa Não Tributária de Outras Receitas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0.269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                  54.791,00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0,00                  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44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*</a:t>
                      </a:r>
                      <a:r>
                        <a:rPr lang="pt-BR" sz="1400" dirty="0" err="1" smtClean="0">
                          <a:effectLst/>
                        </a:rPr>
                        <a:t>Transf</a:t>
                      </a:r>
                      <a:r>
                        <a:rPr lang="pt-BR" sz="1400" dirty="0">
                          <a:effectLst/>
                        </a:rPr>
                        <a:t>. Convênios União, Munícios e do Exterior - Administração </a:t>
                      </a:r>
                      <a:r>
                        <a:rPr lang="pt-BR" sz="1400" dirty="0" smtClean="0">
                          <a:effectLst/>
                        </a:rPr>
                        <a:t>Indireta (</a:t>
                      </a:r>
                      <a:r>
                        <a:rPr lang="pt-BR" sz="1400" i="1" dirty="0" smtClean="0">
                          <a:effectLst/>
                        </a:rPr>
                        <a:t>Recursos vinculados</a:t>
                      </a:r>
                      <a:r>
                        <a:rPr lang="pt-BR" sz="1400" i="1" baseline="0" dirty="0" smtClean="0">
                          <a:effectLst/>
                        </a:rPr>
                        <a:t> aos projetos</a:t>
                      </a:r>
                      <a:r>
                        <a:rPr lang="pt-BR" sz="1400" baseline="0" dirty="0" smtClean="0">
                          <a:effectLst/>
                        </a:rPr>
                        <a:t>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0.228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            7.799.175,00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7.799.175,00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44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  Remuneração </a:t>
                      </a:r>
                      <a:r>
                        <a:rPr lang="pt-BR" sz="1400" dirty="0">
                          <a:effectLst/>
                        </a:rPr>
                        <a:t>de Outros Depósitos Rec. Vinc. - Adm. </a:t>
                      </a:r>
                      <a:r>
                        <a:rPr lang="pt-BR" sz="1400" dirty="0" smtClean="0">
                          <a:effectLst/>
                        </a:rPr>
                        <a:t>Indireta.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(</a:t>
                      </a:r>
                      <a:r>
                        <a:rPr lang="pt-BR" sz="1400" i="1" dirty="0" smtClean="0">
                          <a:effectLst/>
                        </a:rPr>
                        <a:t>Recursos vinculados</a:t>
                      </a:r>
                      <a:r>
                        <a:rPr lang="pt-BR" sz="1400" i="1" baseline="0" dirty="0" smtClean="0">
                          <a:effectLst/>
                        </a:rPr>
                        <a:t> aos projetos</a:t>
                      </a:r>
                      <a:r>
                        <a:rPr lang="pt-BR" sz="1400" baseline="0" dirty="0" smtClean="0">
                          <a:effectLst/>
                        </a:rPr>
                        <a:t>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0.285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            1.148.709,00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           1.148.709,00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9950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TOTAL 2017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398.043.351,00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372.768.959,95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95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70" y="13964"/>
            <a:ext cx="2826060" cy="61694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" t="1" r="1533" b="44078"/>
          <a:stretch/>
        </p:blipFill>
        <p:spPr>
          <a:xfrm>
            <a:off x="0" y="5942981"/>
            <a:ext cx="9144000" cy="91501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899592" y="1903472"/>
            <a:ext cx="7488832" cy="411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t-B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-36512" y="582545"/>
            <a:ext cx="91805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Fonte 0100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845957"/>
              </p:ext>
            </p:extLst>
          </p:nvPr>
        </p:nvGraphicFramePr>
        <p:xfrm>
          <a:off x="395536" y="582545"/>
          <a:ext cx="8496944" cy="525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334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70" y="13964"/>
            <a:ext cx="2826060" cy="61694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" t="1" r="1533" b="44078"/>
          <a:stretch/>
        </p:blipFill>
        <p:spPr>
          <a:xfrm>
            <a:off x="0" y="5942981"/>
            <a:ext cx="9144000" cy="91501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899592" y="1903472"/>
            <a:ext cx="7488832" cy="411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t-B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3750" y="399894"/>
            <a:ext cx="9180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Projeção das Despesas X LOA</a:t>
            </a:r>
          </a:p>
          <a:p>
            <a:pPr algn="ctr">
              <a:lnSpc>
                <a:spcPct val="150000"/>
              </a:lnSpc>
            </a:pPr>
            <a:endParaRPr lang="pt-BR" sz="3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790772"/>
              </p:ext>
            </p:extLst>
          </p:nvPr>
        </p:nvGraphicFramePr>
        <p:xfrm>
          <a:off x="529205" y="1672290"/>
          <a:ext cx="8229601" cy="269785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26568"/>
                <a:gridCol w="2304259"/>
                <a:gridCol w="1512168"/>
                <a:gridCol w="2386606"/>
              </a:tblGrid>
              <a:tr h="241470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Natureza da </a:t>
                      </a:r>
                      <a:r>
                        <a:rPr lang="pt-BR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</a:t>
                      </a:r>
                      <a:r>
                        <a:rPr lang="pt-BR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BR" sz="2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pt-BR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 </a:t>
                      </a:r>
                      <a:r>
                        <a:rPr lang="pt-BR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Valor </a:t>
                      </a:r>
                    </a:p>
                  </a:txBody>
                  <a:tcPr marL="41136" marR="4113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66478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Pessoal </a:t>
                      </a:r>
                      <a:r>
                        <a:rPr lang="pt-BR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 encargos </a:t>
                      </a: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sociais                                                  </a:t>
                      </a:r>
                      <a:r>
                        <a:rPr lang="pt-B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299.781.050,38</a:t>
                      </a:r>
                      <a:endParaRPr lang="pt-BR" sz="16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4056">
                <a:tc gridSpan="4">
                  <a:txBody>
                    <a:bodyPr/>
                    <a:lstStyle/>
                    <a:p>
                      <a:r>
                        <a:rPr lang="pt-BR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Custeio                                                                             </a:t>
                      </a:r>
                      <a:r>
                        <a:rPr lang="pt-B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68.859.517,03</a:t>
                      </a:r>
                    </a:p>
                  </a:txBody>
                  <a:tcPr marL="41136" marR="4113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600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Investimentos</a:t>
                      </a:r>
                      <a:endParaRPr lang="pt-BR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Material </a:t>
                      </a:r>
                      <a:r>
                        <a:rPr lang="pt-B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Permanente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effectLst/>
                        </a:rPr>
                        <a:t>(</a:t>
                      </a:r>
                      <a:r>
                        <a:rPr lang="pt-BR" sz="1200" i="1" dirty="0" smtClean="0">
                          <a:effectLst/>
                        </a:rPr>
                        <a:t>Recursos vinculados </a:t>
                      </a:r>
                      <a:r>
                        <a:rPr lang="pt-BR" sz="1200" i="1" baseline="0" dirty="0" smtClean="0">
                          <a:effectLst/>
                        </a:rPr>
                        <a:t>à captação </a:t>
                      </a:r>
                      <a:r>
                        <a:rPr lang="pt-BR" sz="1200" baseline="0" dirty="0" smtClean="0">
                          <a:effectLst/>
                        </a:rPr>
                        <a:t>)</a:t>
                      </a:r>
                      <a:endParaRPr lang="pt-BR" sz="1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8.998.015,65</a:t>
                      </a: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pt-BR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29.402.783,59</a:t>
                      </a: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36" marR="41136" marT="0" marB="0">
                    <a:solidFill>
                      <a:schemeClr val="bg1"/>
                    </a:solidFill>
                  </a:tcPr>
                </a:tc>
              </a:tr>
              <a:tr h="4102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Obras e </a:t>
                      </a:r>
                      <a:r>
                        <a:rPr lang="pt-B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reformas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(Já licitadas</a:t>
                      </a:r>
                      <a:r>
                        <a:rPr lang="pt-BR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deflagradas</a:t>
                      </a:r>
                      <a:r>
                        <a:rPr lang="pt-BR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1136" marR="4113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20.404.767,94</a:t>
                      </a: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pt-BR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184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2017 </a:t>
                      </a:r>
                      <a:r>
                        <a:rPr lang="pt-B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                                         </a:t>
                      </a:r>
                      <a:r>
                        <a:rPr lang="pt-BR" sz="16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398.043.351,00</a:t>
                      </a:r>
                    </a:p>
                  </a:txBody>
                  <a:tcPr marL="41136" marR="4113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827584" y="4647544"/>
            <a:ext cx="7931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Desnecessário utilizar o superávit desvinculado de R$ 21.385.314,97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0627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70" y="13964"/>
            <a:ext cx="2826060" cy="61694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" t="1" r="1533" b="44078"/>
          <a:stretch/>
        </p:blipFill>
        <p:spPr>
          <a:xfrm>
            <a:off x="0" y="5942981"/>
            <a:ext cx="9144000" cy="91501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899592" y="1903472"/>
            <a:ext cx="7488832" cy="411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t-B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3750" y="399894"/>
            <a:ext cx="91805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Projeção das Despesas X Cota Financeira</a:t>
            </a:r>
            <a:endParaRPr lang="pt-BR" sz="3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608297"/>
              </p:ext>
            </p:extLst>
          </p:nvPr>
        </p:nvGraphicFramePr>
        <p:xfrm>
          <a:off x="529205" y="1672290"/>
          <a:ext cx="8229601" cy="342930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98579"/>
                <a:gridCol w="2304256"/>
                <a:gridCol w="1440160"/>
                <a:gridCol w="2386606"/>
              </a:tblGrid>
              <a:tr h="241470"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Natureza da </a:t>
                      </a:r>
                      <a:r>
                        <a:rPr lang="pt-BR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</a:t>
                      </a:r>
                      <a:r>
                        <a:rPr lang="pt-BR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BR" sz="2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  <a:r>
                        <a:rPr lang="pt-BR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 </a:t>
                      </a:r>
                      <a:r>
                        <a:rPr lang="pt-BR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Valor </a:t>
                      </a:r>
                    </a:p>
                  </a:txBody>
                  <a:tcPr marL="41136" marR="4113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66478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Pessoal </a:t>
                      </a:r>
                      <a:r>
                        <a:rPr lang="pt-BR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 encargos </a:t>
                      </a: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sociais                                                  </a:t>
                      </a:r>
                      <a:r>
                        <a:rPr lang="pt-B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299.781.050,38</a:t>
                      </a:r>
                      <a:endParaRPr lang="pt-BR" sz="16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4056">
                <a:tc gridSpan="4">
                  <a:txBody>
                    <a:bodyPr/>
                    <a:lstStyle/>
                    <a:p>
                      <a:r>
                        <a:rPr lang="pt-BR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Custeio                                                                             </a:t>
                      </a:r>
                      <a:r>
                        <a:rPr lang="pt-B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68.859.517,03</a:t>
                      </a:r>
                    </a:p>
                  </a:txBody>
                  <a:tcPr marL="41136" marR="4113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600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Investimentos</a:t>
                      </a:r>
                      <a:endParaRPr lang="pt-BR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Material </a:t>
                      </a:r>
                      <a:r>
                        <a:rPr lang="pt-B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Permanente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(</a:t>
                      </a:r>
                      <a:r>
                        <a:rPr lang="pt-BR" sz="1200" i="1" dirty="0" smtClean="0">
                          <a:effectLst/>
                        </a:rPr>
                        <a:t>Recursos vinculados </a:t>
                      </a:r>
                      <a:r>
                        <a:rPr lang="pt-BR" sz="1200" i="1" baseline="0" dirty="0" smtClean="0">
                          <a:effectLst/>
                        </a:rPr>
                        <a:t>à captação </a:t>
                      </a:r>
                      <a:r>
                        <a:rPr lang="pt-BR" sz="1200" baseline="0" dirty="0" smtClean="0">
                          <a:effectLst/>
                        </a:rPr>
                        <a:t>)</a:t>
                      </a:r>
                      <a:endParaRPr lang="pt-BR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8.998.015,65</a:t>
                      </a: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pt-BR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b="1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29.402.783,59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36" marR="41136" marT="0" marB="0">
                    <a:solidFill>
                      <a:schemeClr val="bg1"/>
                    </a:solidFill>
                  </a:tcPr>
                </a:tc>
              </a:tr>
              <a:tr h="4102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Obras e </a:t>
                      </a:r>
                      <a:r>
                        <a:rPr lang="pt-B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reformas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(Já licitadas</a:t>
                      </a:r>
                      <a:r>
                        <a:rPr lang="pt-BR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deflagradas</a:t>
                      </a:r>
                      <a:r>
                        <a:rPr lang="pt-BR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136" marR="4113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20.404.767,94</a:t>
                      </a: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pt-BR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188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Despesas                                                                           398.043.351,00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138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Receitas 2017                                                                   372.768.959,95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1136" marR="4113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611560" y="5067969"/>
            <a:ext cx="8147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N</a:t>
            </a:r>
            <a:r>
              <a:rPr lang="pt-BR" sz="2000" b="1" dirty="0" smtClean="0"/>
              <a:t>ecessário utilizar todo </a:t>
            </a:r>
            <a:r>
              <a:rPr lang="pt-BR" sz="2000" b="1" dirty="0"/>
              <a:t>o superávit desvinculado de </a:t>
            </a:r>
            <a:r>
              <a:rPr lang="pt-BR" sz="2000" b="1" dirty="0" smtClean="0"/>
              <a:t>R</a:t>
            </a:r>
            <a:r>
              <a:rPr lang="pt-BR" sz="2000" b="1" dirty="0"/>
              <a:t>$ </a:t>
            </a:r>
            <a:r>
              <a:rPr lang="pt-BR" sz="2000" b="1" dirty="0" smtClean="0"/>
              <a:t>21.385.314,97 restando um déficit de R$ 3.889.076,08 no exercício.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40292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96333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Bolsas e auxílios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/>
          </p:nvPr>
        </p:nvGraphicFramePr>
        <p:xfrm>
          <a:off x="1" y="1845791"/>
          <a:ext cx="9143999" cy="4154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 explicativo em elipse 6"/>
          <p:cNvSpPr/>
          <p:nvPr/>
        </p:nvSpPr>
        <p:spPr>
          <a:xfrm>
            <a:off x="899592" y="2241360"/>
            <a:ext cx="1584176" cy="510313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825" dirty="0"/>
              <a:t>2016 = média 523</a:t>
            </a:r>
          </a:p>
          <a:p>
            <a:r>
              <a:rPr lang="pt-BR" sz="825" dirty="0"/>
              <a:t>2017 = teto 467</a:t>
            </a:r>
          </a:p>
        </p:txBody>
      </p:sp>
      <p:sp>
        <p:nvSpPr>
          <p:cNvPr id="8" name="Texto explicativo em elipse 7"/>
          <p:cNvSpPr/>
          <p:nvPr/>
        </p:nvSpPr>
        <p:spPr>
          <a:xfrm>
            <a:off x="2051720" y="3256757"/>
            <a:ext cx="1556730" cy="510314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825" dirty="0"/>
              <a:t>2016 = média 109</a:t>
            </a:r>
          </a:p>
          <a:p>
            <a:r>
              <a:rPr lang="pt-BR" sz="825" dirty="0"/>
              <a:t>2017 = teto 109</a:t>
            </a:r>
          </a:p>
        </p:txBody>
      </p:sp>
      <p:sp>
        <p:nvSpPr>
          <p:cNvPr id="9" name="Texto explicativo em elipse 8"/>
          <p:cNvSpPr/>
          <p:nvPr/>
        </p:nvSpPr>
        <p:spPr>
          <a:xfrm>
            <a:off x="1609049" y="2749678"/>
            <a:ext cx="1512168" cy="510313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825" dirty="0"/>
              <a:t>2016 = 0 </a:t>
            </a:r>
          </a:p>
          <a:p>
            <a:r>
              <a:rPr lang="pt-BR" sz="825" dirty="0"/>
              <a:t>2017 = 46,5 bolsas</a:t>
            </a:r>
          </a:p>
        </p:txBody>
      </p:sp>
      <p:sp>
        <p:nvSpPr>
          <p:cNvPr id="10" name="Texto explicativo em elipse 9"/>
          <p:cNvSpPr/>
          <p:nvPr/>
        </p:nvSpPr>
        <p:spPr>
          <a:xfrm>
            <a:off x="3158970" y="3668113"/>
            <a:ext cx="1285103" cy="510313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825" dirty="0"/>
              <a:t>2016 = 35 bolsas</a:t>
            </a:r>
          </a:p>
          <a:p>
            <a:r>
              <a:rPr lang="pt-BR" sz="825" dirty="0"/>
              <a:t>2017 = 50 bolsas</a:t>
            </a:r>
          </a:p>
        </p:txBody>
      </p:sp>
      <p:sp>
        <p:nvSpPr>
          <p:cNvPr id="11" name="Texto explicativo em elipse 10"/>
          <p:cNvSpPr/>
          <p:nvPr/>
        </p:nvSpPr>
        <p:spPr>
          <a:xfrm>
            <a:off x="4698077" y="2496516"/>
            <a:ext cx="3082095" cy="847414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825" dirty="0"/>
              <a:t>PIBIC + PIBIT + PIBIC AF (CNPq) = + 25 bolsas</a:t>
            </a:r>
          </a:p>
          <a:p>
            <a:endParaRPr lang="pt-BR" sz="825" dirty="0"/>
          </a:p>
          <a:p>
            <a:r>
              <a:rPr lang="pt-BR" sz="825" dirty="0"/>
              <a:t>Contrapartida </a:t>
            </a:r>
            <a:r>
              <a:rPr lang="pt-BR" sz="825" dirty="0" smtClean="0"/>
              <a:t>UDESC em análise</a:t>
            </a:r>
            <a:endParaRPr lang="pt-BR" sz="825" dirty="0"/>
          </a:p>
          <a:p>
            <a:r>
              <a:rPr lang="pt-BR" sz="825" dirty="0"/>
              <a:t>PROBIC + PROBITI + PROBIC AF = + </a:t>
            </a:r>
            <a:r>
              <a:rPr lang="pt-BR" sz="825" dirty="0" smtClean="0"/>
              <a:t>33 </a:t>
            </a:r>
            <a:r>
              <a:rPr lang="pt-BR" sz="825" dirty="0"/>
              <a:t>bolsas </a:t>
            </a:r>
          </a:p>
        </p:txBody>
      </p:sp>
      <p:sp>
        <p:nvSpPr>
          <p:cNvPr id="12" name="Texto explicativo em elipse 11"/>
          <p:cNvSpPr/>
          <p:nvPr/>
        </p:nvSpPr>
        <p:spPr>
          <a:xfrm>
            <a:off x="7477265" y="1539862"/>
            <a:ext cx="1285103" cy="510313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825" dirty="0"/>
              <a:t>2016 = 160</a:t>
            </a:r>
          </a:p>
          <a:p>
            <a:r>
              <a:rPr lang="pt-BR" sz="825" dirty="0"/>
              <a:t>2017 = 172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70" y="13964"/>
            <a:ext cx="2826060" cy="61694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" t="1" r="1533" b="44078"/>
          <a:stretch/>
        </p:blipFill>
        <p:spPr>
          <a:xfrm>
            <a:off x="0" y="5942981"/>
            <a:ext cx="9144000" cy="915019"/>
          </a:xfrm>
          <a:prstGeom prst="rect">
            <a:avLst/>
          </a:prstGeom>
        </p:spPr>
      </p:pic>
      <p:sp>
        <p:nvSpPr>
          <p:cNvPr id="15" name="Texto explicativo em elipse 14"/>
          <p:cNvSpPr/>
          <p:nvPr/>
        </p:nvSpPr>
        <p:spPr>
          <a:xfrm>
            <a:off x="3907847" y="2004010"/>
            <a:ext cx="2306830" cy="616607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825" dirty="0" smtClean="0"/>
              <a:t>EM ANÁLISE:</a:t>
            </a:r>
          </a:p>
          <a:p>
            <a:r>
              <a:rPr lang="pt-BR" sz="825" dirty="0" smtClean="0"/>
              <a:t>PRAPE ALIMENTAÇÃO= R$ 250,00</a:t>
            </a:r>
          </a:p>
          <a:p>
            <a:r>
              <a:rPr lang="pt-BR" sz="825" dirty="0" smtClean="0"/>
              <a:t>PRAPE MORADIA= R$ 300,00</a:t>
            </a:r>
          </a:p>
          <a:p>
            <a:endParaRPr lang="pt-BR" sz="825" dirty="0"/>
          </a:p>
        </p:txBody>
      </p:sp>
      <p:grpSp>
        <p:nvGrpSpPr>
          <p:cNvPr id="18" name="Grupo 17"/>
          <p:cNvGrpSpPr/>
          <p:nvPr/>
        </p:nvGrpSpPr>
        <p:grpSpPr>
          <a:xfrm>
            <a:off x="2051720" y="1355204"/>
            <a:ext cx="1775684" cy="1958696"/>
            <a:chOff x="2051720" y="1355204"/>
            <a:chExt cx="1775684" cy="1958696"/>
          </a:xfrm>
        </p:grpSpPr>
        <p:sp>
          <p:nvSpPr>
            <p:cNvPr id="3" name="Fluxograma: Processo alternativo 2"/>
            <p:cNvSpPr/>
            <p:nvPr/>
          </p:nvSpPr>
          <p:spPr>
            <a:xfrm>
              <a:off x="2099212" y="1355204"/>
              <a:ext cx="1728192" cy="602027"/>
            </a:xfrm>
            <a:prstGeom prst="flowChartAlternateProcess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Atividade meio</a:t>
              </a:r>
              <a:endParaRPr lang="pt-BR" dirty="0"/>
            </a:p>
          </p:txBody>
        </p:sp>
        <p:cxnSp>
          <p:nvCxnSpPr>
            <p:cNvPr id="5" name="Conector reto 4"/>
            <p:cNvCxnSpPr/>
            <p:nvPr/>
          </p:nvCxnSpPr>
          <p:spPr>
            <a:xfrm flipV="1">
              <a:off x="2051720" y="1996721"/>
              <a:ext cx="864096" cy="282424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H="1" flipV="1">
              <a:off x="2912635" y="2004105"/>
              <a:ext cx="417164" cy="1309795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Grupo 29"/>
          <p:cNvGrpSpPr/>
          <p:nvPr/>
        </p:nvGrpSpPr>
        <p:grpSpPr>
          <a:xfrm>
            <a:off x="2899765" y="1338252"/>
            <a:ext cx="4952326" cy="2404595"/>
            <a:chOff x="2899765" y="1338252"/>
            <a:chExt cx="4952326" cy="2404595"/>
          </a:xfrm>
        </p:grpSpPr>
        <p:sp>
          <p:nvSpPr>
            <p:cNvPr id="19" name="Fluxograma: Processo alternativo 18"/>
            <p:cNvSpPr/>
            <p:nvPr/>
          </p:nvSpPr>
          <p:spPr>
            <a:xfrm>
              <a:off x="5580112" y="1338252"/>
              <a:ext cx="1728192" cy="602027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Atividade fim</a:t>
              </a:r>
              <a:endParaRPr lang="pt-BR" dirty="0"/>
            </a:p>
          </p:txBody>
        </p:sp>
        <p:cxnSp>
          <p:nvCxnSpPr>
            <p:cNvPr id="21" name="Conector reto 20"/>
            <p:cNvCxnSpPr>
              <a:stCxn id="9" idx="7"/>
              <a:endCxn id="19" idx="2"/>
            </p:cNvCxnSpPr>
            <p:nvPr/>
          </p:nvCxnSpPr>
          <p:spPr>
            <a:xfrm flipV="1">
              <a:off x="2899765" y="1940279"/>
              <a:ext cx="3544443" cy="8841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>
              <a:stCxn id="10" idx="7"/>
              <a:endCxn id="19" idx="2"/>
            </p:cNvCxnSpPr>
            <p:nvPr/>
          </p:nvCxnSpPr>
          <p:spPr>
            <a:xfrm flipV="1">
              <a:off x="4255874" y="1940279"/>
              <a:ext cx="2188334" cy="18025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>
              <a:stCxn id="11" idx="7"/>
              <a:endCxn id="19" idx="2"/>
            </p:cNvCxnSpPr>
            <p:nvPr/>
          </p:nvCxnSpPr>
          <p:spPr>
            <a:xfrm flipH="1" flipV="1">
              <a:off x="6444208" y="1940279"/>
              <a:ext cx="884602" cy="6803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12" idx="8"/>
              <a:endCxn id="19" idx="2"/>
            </p:cNvCxnSpPr>
            <p:nvPr/>
          </p:nvCxnSpPr>
          <p:spPr>
            <a:xfrm flipH="1" flipV="1">
              <a:off x="6444208" y="1940279"/>
              <a:ext cx="1407883" cy="1736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>
              <a:stCxn id="15" idx="0"/>
              <a:endCxn id="19" idx="2"/>
            </p:cNvCxnSpPr>
            <p:nvPr/>
          </p:nvCxnSpPr>
          <p:spPr>
            <a:xfrm flipV="1">
              <a:off x="5061262" y="1940279"/>
              <a:ext cx="1382946" cy="637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844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Bolsas e auxílios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304801"/>
              </p:ext>
            </p:extLst>
          </p:nvPr>
        </p:nvGraphicFramePr>
        <p:xfrm>
          <a:off x="0" y="2226468"/>
          <a:ext cx="9144000" cy="3774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70" y="13964"/>
            <a:ext cx="2826060" cy="61694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" t="1" r="1533" b="44078"/>
          <a:stretch/>
        </p:blipFill>
        <p:spPr>
          <a:xfrm>
            <a:off x="0" y="5942981"/>
            <a:ext cx="9144000" cy="91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7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407</Words>
  <Application>Microsoft Office PowerPoint</Application>
  <PresentationFormat>Apresentação na tela (4:3)</PresentationFormat>
  <Paragraphs>107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Bolsas e auxílios</vt:lpstr>
      <vt:lpstr>Bolsas e auxílios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Udesc Cefid (marca do centro)</dc:title>
  <dc:creator>CARLITO ALEXANDRE DA COSTA JUNIOR</dc:creator>
  <cp:lastModifiedBy>THIAGO CESAR AUGUSTO</cp:lastModifiedBy>
  <cp:revision>151</cp:revision>
  <cp:lastPrinted>2016-06-30T16:41:44Z</cp:lastPrinted>
  <dcterms:created xsi:type="dcterms:W3CDTF">2015-08-05T18:55:52Z</dcterms:created>
  <dcterms:modified xsi:type="dcterms:W3CDTF">2017-02-10T16:34:50Z</dcterms:modified>
</cp:coreProperties>
</file>